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58" r:id="rId5"/>
    <p:sldId id="259" r:id="rId6"/>
    <p:sldId id="260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embeddedFontLst>
    <p:embeddedFont>
      <p:font typeface="Noto Sans TC" panose="020B0500000000000000" pitchFamily="34" charset="-128"/>
      <p:regular r:id="rId27"/>
      <p:bold r:id="rId28"/>
    </p:embeddedFont>
    <p:embeddedFont>
      <p:font typeface="Noto Sans TC Black" panose="020B0500000000000000" pitchFamily="34" charset="-128"/>
      <p:bold r:id="rId29"/>
    </p:embeddedFont>
    <p:embeddedFont>
      <p:font typeface="Noto Sans TC Medium" panose="020B0500000000000000" pitchFamily="34" charset="-128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1"/>
    <a:srgbClr val="0393FA"/>
    <a:srgbClr val="01BA66"/>
    <a:srgbClr val="FF4656"/>
    <a:srgbClr val="FFFC00"/>
    <a:srgbClr val="FF2600"/>
    <a:srgbClr val="FFFD78"/>
    <a:srgbClr val="FF7E79"/>
    <a:srgbClr val="941100"/>
    <a:srgbClr val="F2C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0"/>
    <p:restoredTop sz="94650"/>
  </p:normalViewPr>
  <p:slideViewPr>
    <p:cSldViewPr snapToGrid="0" snapToObjects="1">
      <p:cViewPr>
        <p:scale>
          <a:sx n="93" d="100"/>
          <a:sy n="93" d="100"/>
        </p:scale>
        <p:origin x="1776" y="9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3DC0B-D366-0243-A9D1-A6F0C52FBBF3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E3E60-BDC0-7645-99DF-CCCF157695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1115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462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544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2893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69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0503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504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5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群組 88">
            <a:extLst>
              <a:ext uri="{FF2B5EF4-FFF2-40B4-BE49-F238E27FC236}">
                <a16:creationId xmlns:a16="http://schemas.microsoft.com/office/drawing/2014/main" id="{38A50929-2109-2940-AABC-680042A02B81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6D5AC5C-818B-7047-B3FD-C0279D746936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4ADDF805-11E9-9447-A813-30F2096848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BD87D629-690E-EC48-8956-9EF67D73EF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048DBE42-9932-E14B-8288-16659A15B6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E14D4394-380A-B64B-843D-F37B6793CD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68F3C1D-1E7D-4240-AE32-2240ED55A50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FD3999C8-96F1-5742-A2D9-8306DACE96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2A8C050D-8A1B-3043-972D-6D9FAE53A5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4D234294-C5F2-8246-B6F8-599DAEA66B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37D95B4D-60DB-D64A-82C0-F636DC3FBE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2FF4910-4F06-9D46-92A9-9E3CB42279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FD18A993-8C42-8249-8FFD-9E818F1BDE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11F7BBEE-9EDC-C74E-8E58-C39E203F8F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578F2234-9FBF-1340-A283-7CBD0A1292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2B47CD93-4AF7-B84C-A178-E608E1BB01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58A0E4A3-B02C-1B47-A032-FF93873250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529CC71-D12A-EE4F-B332-BF82BD2A9E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60145BA5-09F2-1F4D-8DDA-58667F5B50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795256DE-1210-2E40-BECD-17C1CF695D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392CDE9F-6DBF-734C-912D-1E3818572A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917C5BF6-58D7-CF48-B50E-EB293CA0B3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337369BD-84F4-8549-8D2E-9877B66F88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B02B4767-DBE1-E44B-803D-3DDFFB992B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3A01C4B5-6BEF-B14E-8494-0E19CD8CAD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365416CA-AB97-3440-A877-57FDD7519C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16C9D5DA-7C80-FB47-AF55-C399ECD6B7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1BC4448C-CB6C-2940-8E74-776A45F120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437ABDE4-5F46-7242-AA4C-2301E5A18F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3979084F-46D0-8C49-BC82-6DABF66DCC4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19D4BD72-F748-D14A-86A9-A22287FB7A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6DDD38FB-8D5C-2547-8988-8356DCD8C3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709B331A-D4C1-1241-82EB-7298FE4AA7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1E8C46BF-EF93-C247-B396-4AE04642E2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AD508EE6-91BB-0647-A68F-3FCDC371C8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E75EA8B3-7FD5-1B4A-9D4D-187C341508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E9BE491E-E946-584A-8545-CF99E8456F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>
                <a:extLst>
                  <a:ext uri="{FF2B5EF4-FFF2-40B4-BE49-F238E27FC236}">
                    <a16:creationId xmlns:a16="http://schemas.microsoft.com/office/drawing/2014/main" id="{81D7AFC8-8F0E-3648-8527-8AAE1A2B6A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6C7ABC37-6199-2D40-9E39-E03EC304D0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>
                <a:extLst>
                  <a:ext uri="{FF2B5EF4-FFF2-40B4-BE49-F238E27FC236}">
                    <a16:creationId xmlns:a16="http://schemas.microsoft.com/office/drawing/2014/main" id="{1152D4EB-AE74-2349-8E44-B88A632EB95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10FD8466-F12B-B34C-BC1C-9F3FD68BA699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0D311E80-1EEC-ED4C-BE8A-0E631A5213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2A49F139-2617-B14C-A1C3-814185FF7B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5D4E1424-639B-A244-83AF-3732E8D2D0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>
                <a:extLst>
                  <a:ext uri="{FF2B5EF4-FFF2-40B4-BE49-F238E27FC236}">
                    <a16:creationId xmlns:a16="http://schemas.microsoft.com/office/drawing/2014/main" id="{0FE5937B-EA6F-E34F-AC46-474CD3B0E40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2D72FE53-A509-7846-9E74-F4641D30BA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D3A64168-CBE1-2F43-8555-DC4B7C0CBF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09576AC6-AA06-A945-86A5-17DAE6C226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1C11F9FC-5ABC-9E4E-BACB-9CF39ED711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B5CD03ED-4184-4F4D-8A44-A9983D8B0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C7B3B224-E65C-9D46-820A-5FA45B91A6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419647DD-372D-874E-BFEA-D58EEFA76C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C8F22A3B-F41D-744A-957B-868E5E6EC8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E7295363-1664-884E-95BB-18E2C97E41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DDE946F3-EE9E-E943-839D-D079CE6C83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1588E34C-4A03-BD44-A0B5-97BB7167D94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D4169513-5512-174D-B151-590D2670F8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A28517B2-D554-3A45-840A-E106EFB8BD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43A752AF-34C1-5A4C-9D20-810FA34064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2F47C398-E39E-684C-ADCD-92D1C130B4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10F2E0B-CC1A-4648-8CEB-A816A17AE3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23655044-B642-2A48-90E0-64B26B8E5C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13181BCA-D02E-394A-BAD3-AD7CC58ADF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A8A6E637-6EB3-6B4F-A599-6DE3711BAE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CA62FB78-7FAA-DE44-8D47-1723E9690C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77FEA7A5-CEE4-544A-A7A3-6FEC5EBFE8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2D509E5D-FAA2-F84E-AD4C-803301DF0C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CF5F1C95-5B41-AA44-95A2-6A672C3037C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DCCFE3B3-3918-F343-AF12-375BD66003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DFE9D295-0021-2842-956E-89E61598C6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2508B7CA-BBAB-7A4A-A37E-18648A4E8A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69B1EBF2-00DC-734E-8EC9-7BEC58155B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4178F1F5-6E13-0C44-82B1-B4B7A830AB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632C5E18-6BB1-6F44-9318-0B9ABED188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6FEFDBBE-29DD-5E49-9913-62F6406CDB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C6BA6C90-F3C6-B948-9568-F1F67B2687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6C8AA843-B43D-D843-9B7F-250DE4DFD9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7E290432-6752-5B49-AC6E-76EE663777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047EEFBE-45B9-EF4D-8ABA-2816671BE7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14A992C-47CE-E44E-8625-965DB9CDC15C}"/>
              </a:ext>
            </a:extLst>
          </p:cNvPr>
          <p:cNvSpPr/>
          <p:nvPr userDrawn="1"/>
        </p:nvSpPr>
        <p:spPr>
          <a:xfrm>
            <a:off x="0" y="5616497"/>
            <a:ext cx="12192000" cy="12415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BCCF29-45D8-1C44-9366-EE2CF2213B0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5F170E-D1CF-0C44-A22D-630F08F63786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C43849-78C3-5141-807E-D6DD94A255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50CBAE-1ACB-1745-8237-BB11E7C139E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B92E38-2C59-CA40-B1AB-3E3CD0862A1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EB1741-05A6-9348-BE56-6CD12FB70B71}"/>
              </a:ext>
            </a:extLst>
          </p:cNvPr>
          <p:cNvSpPr/>
          <p:nvPr userDrawn="1"/>
        </p:nvSpPr>
        <p:spPr>
          <a:xfrm>
            <a:off x="0" y="0"/>
            <a:ext cx="12192000" cy="54641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365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58245-2E77-C343-B486-2FD5B59D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4BB4D5-E948-584D-8BBA-5F8FFFBEA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771260-D1DC-A248-A52B-C1478B00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D7F44A-9B20-DD43-91DE-67499007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A995B-0C0A-7247-9353-8EFA919E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783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>
            <a:extLst>
              <a:ext uri="{FF2B5EF4-FFF2-40B4-BE49-F238E27FC236}">
                <a16:creationId xmlns:a16="http://schemas.microsoft.com/office/drawing/2014/main" id="{306967DF-67F7-1545-99DF-3DAE5D54AEE3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310B41BB-F28F-C94B-964B-588B0C980B37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7398B4DD-87AA-6343-9855-C33F55864AD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29DA7DBC-BB12-F74A-8E74-311DD1D73C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264F2D51-0708-CF42-B6D7-7C213542B0F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4EB8F691-E4E9-CA4B-B7BA-7A37FF17880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007884C4-3A04-E740-BBE6-F9F42620A2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6D2A8F85-D618-2744-A971-BC91EBFAA5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C7F9F9ED-FB19-7949-A265-080D145C1B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241924AD-9AF8-8D4F-8BBA-719F4C1EE4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16DB1B4E-2CFB-C94D-968E-F7CF1687E71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267AC92C-F245-F448-BA53-58C07B9394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DAE61ED1-0E26-214D-89AE-5FE8789BCF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>
                <a:extLst>
                  <a:ext uri="{FF2B5EF4-FFF2-40B4-BE49-F238E27FC236}">
                    <a16:creationId xmlns:a16="http://schemas.microsoft.com/office/drawing/2014/main" id="{A3560F42-C936-ED46-BEAB-A34DBE0C87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6184615C-44A6-0140-9443-E214C06A0C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8B89B5F8-E203-1540-8B84-9D19EDFD9C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A7E88765-91AE-9C40-9748-7E8370C59B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026B922E-3409-8345-BCFF-5E2A5BC78D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309A0F3A-68FE-D24D-8499-691F297657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BD195361-9619-B54B-8752-AB01D0940D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9A5DBD86-A02E-B04E-98D2-B2433B7F85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BCBE4CEF-3470-5F46-9E4A-CB2550F553E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CCB641C0-40E6-E44F-87E3-EB54AA70B8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接點 149">
                <a:extLst>
                  <a:ext uri="{FF2B5EF4-FFF2-40B4-BE49-F238E27FC236}">
                    <a16:creationId xmlns:a16="http://schemas.microsoft.com/office/drawing/2014/main" id="{9879BFA4-FC0B-8444-964B-3F9B0C68307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DA314A3D-650D-CC40-86FE-4264183F03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6B5A44D8-C874-FA45-A767-7BE2FEEFBB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B4EEBE12-49BD-3B4F-BB90-EFE75B6228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5584D4E-CA72-2E4A-8188-8314A8EF0D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DEA34DC4-FDCF-884A-807C-9590C88EF4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6C3364F1-3C76-3849-AC60-59A033F92F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>
                <a:extLst>
                  <a:ext uri="{FF2B5EF4-FFF2-40B4-BE49-F238E27FC236}">
                    <a16:creationId xmlns:a16="http://schemas.microsoft.com/office/drawing/2014/main" id="{BD4F0935-9147-444D-A7B7-8D7AE66C29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>
                <a:extLst>
                  <a:ext uri="{FF2B5EF4-FFF2-40B4-BE49-F238E27FC236}">
                    <a16:creationId xmlns:a16="http://schemas.microsoft.com/office/drawing/2014/main" id="{D52D727D-2691-F946-86AC-189523D5B6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接點 158">
                <a:extLst>
                  <a:ext uri="{FF2B5EF4-FFF2-40B4-BE49-F238E27FC236}">
                    <a16:creationId xmlns:a16="http://schemas.microsoft.com/office/drawing/2014/main" id="{16BFDBA6-A858-AB41-9BC1-F7FDF99EE7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>
                <a:extLst>
                  <a:ext uri="{FF2B5EF4-FFF2-40B4-BE49-F238E27FC236}">
                    <a16:creationId xmlns:a16="http://schemas.microsoft.com/office/drawing/2014/main" id="{568FC386-F5FD-3C4F-A682-146FA3B579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500F0175-F2AB-774E-980C-A7A592AB85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接點 161">
                <a:extLst>
                  <a:ext uri="{FF2B5EF4-FFF2-40B4-BE49-F238E27FC236}">
                    <a16:creationId xmlns:a16="http://schemas.microsoft.com/office/drawing/2014/main" id="{8E643481-71A4-EE4A-9B47-A18F75B568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>
                <a:extLst>
                  <a:ext uri="{FF2B5EF4-FFF2-40B4-BE49-F238E27FC236}">
                    <a16:creationId xmlns:a16="http://schemas.microsoft.com/office/drawing/2014/main" id="{D0EC2DF7-9809-F349-A1C9-BF9EC11938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DADF841B-40B1-9A45-97D4-C672E3F8642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接點 164">
                <a:extLst>
                  <a:ext uri="{FF2B5EF4-FFF2-40B4-BE49-F238E27FC236}">
                    <a16:creationId xmlns:a16="http://schemas.microsoft.com/office/drawing/2014/main" id="{3056E5D8-738B-564F-BAD3-5202D8B895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接點 165">
                <a:extLst>
                  <a:ext uri="{FF2B5EF4-FFF2-40B4-BE49-F238E27FC236}">
                    <a16:creationId xmlns:a16="http://schemas.microsoft.com/office/drawing/2014/main" id="{4AFEBA3F-A1C6-7941-BF80-38444A99AC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F5EBDF98-7D8D-5B45-84D1-29689FF56A18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025F560B-6BCE-F54C-AEAE-CEC7473502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E293D09-8C38-6D4C-9CB3-7E2F383494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3419126F-7F3D-FA49-B9B1-541FB21C6D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5950300F-9307-6C4E-92F1-F806ACE4D6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E389A7D7-4AF8-F848-9006-BC0ABA5A59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5D652469-99D9-EC4C-B798-214B6B0C6C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214B46DA-09F6-0842-A1DB-5855842DC0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52C170AB-6C76-4944-8B60-E545C09B30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F1B3FCC2-7BAE-0347-93EF-6CE3BD15E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5E5286F1-DAE8-014D-907E-A9C2F75AEE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A582363E-D3B0-704A-B463-66C520C7519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B34D5520-BB05-414C-B5A7-E5FD17561E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79A0F94E-FA0E-D44C-B8C1-9CEA6D2D57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接點 103">
                <a:extLst>
                  <a:ext uri="{FF2B5EF4-FFF2-40B4-BE49-F238E27FC236}">
                    <a16:creationId xmlns:a16="http://schemas.microsoft.com/office/drawing/2014/main" id="{598255DA-B1F7-CF42-B7A6-D7D57DDE95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489E8707-B1F8-EC41-9A7D-97DB3B0905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>
                <a:extLst>
                  <a:ext uri="{FF2B5EF4-FFF2-40B4-BE49-F238E27FC236}">
                    <a16:creationId xmlns:a16="http://schemas.microsoft.com/office/drawing/2014/main" id="{8C2B0B30-36FE-3B49-ABFA-1F00A75B05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62CEC777-6127-1F4C-BB90-B079CD8D8C1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A07C824A-0438-D349-91EB-45DA09C94C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662E4925-B821-5E4B-8029-F73CAD476A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6A77B7F1-279F-D441-98E6-2F0130BC07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E5590F7F-CD15-8741-9696-B1E66EAF2CE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95B848B-2B65-474B-BC93-6628F59E19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>
                <a:extLst>
                  <a:ext uri="{FF2B5EF4-FFF2-40B4-BE49-F238E27FC236}">
                    <a16:creationId xmlns:a16="http://schemas.microsoft.com/office/drawing/2014/main" id="{E4313437-1DF2-CE43-BAA9-F38259493E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4C94F01B-3B63-B04B-917A-08EE66DD15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42D560A0-FC29-9E48-A023-0CD92B8C2A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1DBF6C94-45D1-9341-97F6-9132F6B6B1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99023DEB-22C8-8644-84DC-6B1F0625D5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3CABCC77-364F-6745-93AD-4AAE41D095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517CDFE4-0EE3-7344-AE8C-3E98880125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EB96B53D-86F6-7443-BEB1-38D30FDFFA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A6BB44F4-95C2-1E4D-A4F4-C3BF60F4B0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A9E290C-7022-804D-A772-01C103DE9D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C06D6FDC-243F-1744-BB3F-22ECE1FE89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3F644D4B-24FB-DD43-B4CB-EBDB0D12479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8591C33B-D49A-904F-9CCD-E9E5888725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932B3437-8018-CF43-A4F0-BF18E09938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0A2A1795-85E7-6640-9238-68C3501994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C2018B04-AC71-3649-9353-8CC57A1D38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1A3E2-1C72-8846-A0D4-0DB34A2D7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BFE79F-4E16-BA4B-B6D6-0D105432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A92BF9-A2C3-3245-BD29-DBA03476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E9C012-F75C-E04C-BDC9-071EA16EC395}"/>
              </a:ext>
            </a:extLst>
          </p:cNvPr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72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29CCE9-3263-6543-94A4-D0E9FDF9A7AC}"/>
              </a:ext>
            </a:extLst>
          </p:cNvPr>
          <p:cNvSpPr/>
          <p:nvPr userDrawn="1"/>
        </p:nvSpPr>
        <p:spPr>
          <a:xfrm>
            <a:off x="4572000" y="0"/>
            <a:ext cx="20781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549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>
            <a:extLst>
              <a:ext uri="{FF2B5EF4-FFF2-40B4-BE49-F238E27FC236}">
                <a16:creationId xmlns:a16="http://schemas.microsoft.com/office/drawing/2014/main" id="{5ECFB6DA-3313-A04E-A52F-63838F828318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AF3DDD1E-82BF-254A-8288-F1A9BC5C0EC2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B6ED9C37-2008-1F42-863D-5A10CE2300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AE427490-9845-424F-8C1C-78159E60A5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1D339F05-2B9D-5645-AFDF-E12B5A1BB5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3B1EEA47-0716-8F4E-A4DB-19DFAAB6F8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950C38C8-5E13-1D4D-95F3-A42C460D1D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CD58FB0B-21DB-EB40-B33E-C80021D7FF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EDF97A73-908B-5248-BF01-6CFA736CE0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D0AB90ED-4239-D944-9DBC-D2269A60E7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35C9A935-6F94-5549-A308-D1BA55A7D4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63664000-8A44-B246-90D1-D92D760113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AD6B486E-24F9-734A-89F2-324CF469B1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>
                <a:extLst>
                  <a:ext uri="{FF2B5EF4-FFF2-40B4-BE49-F238E27FC236}">
                    <a16:creationId xmlns:a16="http://schemas.microsoft.com/office/drawing/2014/main" id="{9838C1F7-A432-4E41-88D2-288B73B1D4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74044DBB-EC8B-FC46-9642-5451687399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6981359B-6776-9844-8B9F-642CCD07F43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22D2B3A2-BC83-4944-85D8-B9678FFF20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04DD9F99-3F21-8849-A918-6D76639C76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85766DB2-B3AF-9841-B7D0-D6AD9A81211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0F8B4D66-D001-3148-9104-DAA9927981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29FCFFF1-F622-6042-86D9-39FFEF49C52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DF43D8E-E5BE-CA44-A20A-FD10789EB9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51739AA3-B4BF-5E49-8DD3-7194919F20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接點 149">
                <a:extLst>
                  <a:ext uri="{FF2B5EF4-FFF2-40B4-BE49-F238E27FC236}">
                    <a16:creationId xmlns:a16="http://schemas.microsoft.com/office/drawing/2014/main" id="{608B1F52-5CCD-6249-A01B-55F17A01C6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25F06356-195D-F845-B275-FE0DAE2B8B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902ED0FE-FD3D-FD43-98C8-13E273F77D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83441C5A-586A-D042-8ABF-5A6766BA7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BBBC9697-D30B-7F42-B6CD-9A26D00E964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FB7C49CC-A81A-D546-A368-71AF1FD5C7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57B47F0C-02D1-744A-A47D-474C2BE865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>
                <a:extLst>
                  <a:ext uri="{FF2B5EF4-FFF2-40B4-BE49-F238E27FC236}">
                    <a16:creationId xmlns:a16="http://schemas.microsoft.com/office/drawing/2014/main" id="{D29D79EC-BD16-9646-9893-1EA32A2F6C0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>
                <a:extLst>
                  <a:ext uri="{FF2B5EF4-FFF2-40B4-BE49-F238E27FC236}">
                    <a16:creationId xmlns:a16="http://schemas.microsoft.com/office/drawing/2014/main" id="{A10AB696-6F29-B544-8D02-DDA508127C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接點 158">
                <a:extLst>
                  <a:ext uri="{FF2B5EF4-FFF2-40B4-BE49-F238E27FC236}">
                    <a16:creationId xmlns:a16="http://schemas.microsoft.com/office/drawing/2014/main" id="{5E9109E0-3F2E-4948-AB0F-D35E7429E3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>
                <a:extLst>
                  <a:ext uri="{FF2B5EF4-FFF2-40B4-BE49-F238E27FC236}">
                    <a16:creationId xmlns:a16="http://schemas.microsoft.com/office/drawing/2014/main" id="{F712C170-3B3D-D749-95CB-CA9C49B520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910E74AE-63D5-3848-9AC3-B995BC9F99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接點 161">
                <a:extLst>
                  <a:ext uri="{FF2B5EF4-FFF2-40B4-BE49-F238E27FC236}">
                    <a16:creationId xmlns:a16="http://schemas.microsoft.com/office/drawing/2014/main" id="{C238052B-74BB-DC4D-B6F6-FCD9271AC6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>
                <a:extLst>
                  <a:ext uri="{FF2B5EF4-FFF2-40B4-BE49-F238E27FC236}">
                    <a16:creationId xmlns:a16="http://schemas.microsoft.com/office/drawing/2014/main" id="{E908BDDA-E019-3148-9BA4-7AC132561D6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1BC47D3A-09CE-954F-80FB-09A1C834F4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接點 164">
                <a:extLst>
                  <a:ext uri="{FF2B5EF4-FFF2-40B4-BE49-F238E27FC236}">
                    <a16:creationId xmlns:a16="http://schemas.microsoft.com/office/drawing/2014/main" id="{581D4297-C87F-B443-9C24-0B1A633D06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接點 165">
                <a:extLst>
                  <a:ext uri="{FF2B5EF4-FFF2-40B4-BE49-F238E27FC236}">
                    <a16:creationId xmlns:a16="http://schemas.microsoft.com/office/drawing/2014/main" id="{B3EAF669-AA30-8848-BF81-EA69FB6F62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E4DDC127-17A9-6D4A-BA16-CF2AC7E7508E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D0B9489B-CC9B-CF4D-9DCC-B894860F3A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DB58343D-D727-9442-A164-7453F497AA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96A159F4-D502-5E44-9E6C-0493CEFF00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EE09B03A-4404-0744-AE4D-39FD5E20C6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BFECE9C2-7D09-644D-B30E-164D1F127A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2ADC4F0A-E18D-C244-A3F1-519D83D79D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955D6C33-19D0-0648-B823-899F94A45D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26B6195-3E61-A34A-A32E-D5029A6081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678656-6A2A-4B4E-BB86-3AF6C79852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8EF1751F-AC98-A54C-8F58-0FA2F26BD7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CC0510EA-EC61-7A42-88FA-07C8850E71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5949FE78-AC20-D445-A918-730EE29586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CD4E829C-3E81-2842-87B5-C86BB0AEFA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接點 103">
                <a:extLst>
                  <a:ext uri="{FF2B5EF4-FFF2-40B4-BE49-F238E27FC236}">
                    <a16:creationId xmlns:a16="http://schemas.microsoft.com/office/drawing/2014/main" id="{968F170D-9DDD-5640-A39D-29795FE655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210B0526-C0CB-C649-B6F0-98E69A2E25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>
                <a:extLst>
                  <a:ext uri="{FF2B5EF4-FFF2-40B4-BE49-F238E27FC236}">
                    <a16:creationId xmlns:a16="http://schemas.microsoft.com/office/drawing/2014/main" id="{1D3EA093-4779-7642-B7CF-0F499CDD25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6FC9AF29-8C2C-3244-906E-C99748764E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681FB704-3BCD-9E48-984A-D1EF0B4E80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6A422198-A6F4-664E-9F72-E723ECB729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D927FE11-9D16-9441-B96A-995A047111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C4483304-2186-7F46-94C0-BC8D06B9BA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0F15AF1A-AC5F-6145-BD58-D7D727B521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>
                <a:extLst>
                  <a:ext uri="{FF2B5EF4-FFF2-40B4-BE49-F238E27FC236}">
                    <a16:creationId xmlns:a16="http://schemas.microsoft.com/office/drawing/2014/main" id="{AF9B4F7F-C6DF-0940-9FF0-DEE4690486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76594B49-EF5D-2B4C-949A-5D5D8C7985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CE789708-B4A0-0B41-BF2A-2EA60220D8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B7808ED6-5402-524A-933E-7EDEBC48E5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57B90CF9-ACFF-F14A-89DE-8A7243BE0A8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9F26C6BF-0739-3A41-87A3-BCDD1DA7C0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5C8D838F-7FC6-9C43-AA0E-E0CC8B0B7F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9DC5B41E-03C6-504F-92D7-69424E73CA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669F5E3A-A0F9-564D-9154-83A81FF23C6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78D27130-5EE4-F046-A7CF-CC20FFFC90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18B46ADF-6F6B-4242-BDAC-80ED3E6C05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7370E075-6A01-4646-99B0-C34FF514B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2EC69403-8316-4040-AAC3-0B48D3B257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C1E11B50-BAC3-524F-810F-E17D3D1FBF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6C0F66CC-9B9D-5245-A4C9-76C9F65551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5345C560-5E4F-D940-A594-77D65CC35F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C15F70B-C8EF-674F-90CD-7533274B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98" y="522000"/>
            <a:ext cx="11235847" cy="772008"/>
          </a:xfrm>
        </p:spPr>
        <p:txBody>
          <a:bodyPr>
            <a:normAutofit/>
          </a:bodyPr>
          <a:lstStyle>
            <a:lvl1pPr>
              <a:defRPr sz="4400" b="1" i="0">
                <a:latin typeface="Noto Sans TC" panose="020B0500000000000000" pitchFamily="34" charset="-128"/>
                <a:ea typeface="Noto Sans TC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F2A64E-3B6A-C045-9DDD-92629B28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825625"/>
            <a:ext cx="11434523" cy="4214813"/>
          </a:xfrm>
        </p:spPr>
        <p:txBody>
          <a:bodyPr/>
          <a:lstStyle>
            <a:lvl1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1pPr>
            <a:lvl2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2pPr>
            <a:lvl3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3pPr>
            <a:lvl4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4pPr>
            <a:lvl5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5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06E46-4454-A54A-9512-F9058034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4E020C-2A39-EC49-B0B0-6FD313E7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789EEA-6D7D-B649-B2D3-3B4EBE5E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7EEFC6-47D8-BF47-90AC-86EDE092FDEE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0D417B-D4AD-F043-9A0F-9DC0456547BD}"/>
              </a:ext>
            </a:extLst>
          </p:cNvPr>
          <p:cNvSpPr/>
          <p:nvPr userDrawn="1"/>
        </p:nvSpPr>
        <p:spPr>
          <a:xfrm>
            <a:off x="279400" y="473383"/>
            <a:ext cx="152447" cy="831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72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184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>
            <a:extLst>
              <a:ext uri="{FF2B5EF4-FFF2-40B4-BE49-F238E27FC236}">
                <a16:creationId xmlns:a16="http://schemas.microsoft.com/office/drawing/2014/main" id="{17DC4E8B-2BA8-E646-A8A0-B0E6FBA29BBD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BE15E578-338F-4C48-ADBE-EC0F2F1C0A09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AD8D6A5A-64E4-B245-BD70-D65D3BA310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76563B51-94FC-3E49-9653-B7238BD47C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30BC6ECB-4B09-774D-88DD-BB65214068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826E3E90-0246-C646-A7AD-7A0C2F7441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A236B2CB-2968-2D41-83DF-AA3C63BA0C1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058A0B01-F659-8449-BFBD-92CDE1C23A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25EDEE8-4013-404E-89BB-46E469A4E7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21C80182-09FC-DC49-9E89-1F79C25FB9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0B612ADB-9F14-2B42-B19A-57CF9FD803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C1929CDB-A456-834F-9FBC-64B0869E2A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88E69606-E283-DF46-8D39-E83E55B061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>
                <a:extLst>
                  <a:ext uri="{FF2B5EF4-FFF2-40B4-BE49-F238E27FC236}">
                    <a16:creationId xmlns:a16="http://schemas.microsoft.com/office/drawing/2014/main" id="{9074DEC4-D060-1244-8346-67050CA381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928D8156-4E39-DB41-A626-113207F5CD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D027E880-21B5-264D-9BFD-8987379F7B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4C22A5BD-381F-0F4E-89EA-73FEB8515E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6CDC6B97-E1A0-6142-A7B3-B291DE7FF4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058CCF2B-A74F-834F-A6D2-5A68E191B6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8775D684-7FE4-9B4B-87B4-BE1D87D856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B62D4106-254E-F547-AB18-27AD024A4E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90B9AD2B-7C40-9545-ACD5-64872D948C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4CE7F3DE-3377-C747-B4E4-F9ECEB6C65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接點 149">
                <a:extLst>
                  <a:ext uri="{FF2B5EF4-FFF2-40B4-BE49-F238E27FC236}">
                    <a16:creationId xmlns:a16="http://schemas.microsoft.com/office/drawing/2014/main" id="{2BA632CC-7009-9446-BE8A-C46E3F1D47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ECEEDC2-C538-8140-8705-9B4FF42A14A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173E7F70-3B18-C444-9D5B-4F97E376D3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82DC8BBD-1186-E44A-9D31-F7C3372876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2C7E60F7-030F-1F48-825B-2DFE24A7AD5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3EDF1914-7294-6146-8A9C-7263749DA7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99EC987B-C167-5B45-9591-80FB9F29CD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>
                <a:extLst>
                  <a:ext uri="{FF2B5EF4-FFF2-40B4-BE49-F238E27FC236}">
                    <a16:creationId xmlns:a16="http://schemas.microsoft.com/office/drawing/2014/main" id="{4AA8DB45-0387-E944-B115-7BCD15E608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>
                <a:extLst>
                  <a:ext uri="{FF2B5EF4-FFF2-40B4-BE49-F238E27FC236}">
                    <a16:creationId xmlns:a16="http://schemas.microsoft.com/office/drawing/2014/main" id="{20867B90-C45B-A346-A78C-54EA1B263C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接點 158">
                <a:extLst>
                  <a:ext uri="{FF2B5EF4-FFF2-40B4-BE49-F238E27FC236}">
                    <a16:creationId xmlns:a16="http://schemas.microsoft.com/office/drawing/2014/main" id="{EF17284E-60CE-3840-B7B7-4E86BC769FF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>
                <a:extLst>
                  <a:ext uri="{FF2B5EF4-FFF2-40B4-BE49-F238E27FC236}">
                    <a16:creationId xmlns:a16="http://schemas.microsoft.com/office/drawing/2014/main" id="{C9C0FBFA-D23E-F042-A0E7-615E35BDCCE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9CC8CFE7-9B83-F345-A954-8EDB320877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接點 161">
                <a:extLst>
                  <a:ext uri="{FF2B5EF4-FFF2-40B4-BE49-F238E27FC236}">
                    <a16:creationId xmlns:a16="http://schemas.microsoft.com/office/drawing/2014/main" id="{7683C2DC-F060-504C-8712-996F7732F9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>
                <a:extLst>
                  <a:ext uri="{FF2B5EF4-FFF2-40B4-BE49-F238E27FC236}">
                    <a16:creationId xmlns:a16="http://schemas.microsoft.com/office/drawing/2014/main" id="{CA72FFC2-99D2-BE46-AA0F-FA2393EE00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432257E0-E6A8-814B-9BB1-388A557CE1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接點 164">
                <a:extLst>
                  <a:ext uri="{FF2B5EF4-FFF2-40B4-BE49-F238E27FC236}">
                    <a16:creationId xmlns:a16="http://schemas.microsoft.com/office/drawing/2014/main" id="{C822E614-8651-C44B-B8FC-7B57316660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接點 165">
                <a:extLst>
                  <a:ext uri="{FF2B5EF4-FFF2-40B4-BE49-F238E27FC236}">
                    <a16:creationId xmlns:a16="http://schemas.microsoft.com/office/drawing/2014/main" id="{5ADEBC8B-B003-4F42-831D-B815199E1E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0FF87A56-1105-E848-8238-6D77FA269B2E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A24B359C-A241-8843-A94D-D2CAD16CE9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BE525129-1F7F-2741-8525-7568F37BEC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3B29E412-069D-D040-B2B6-E5E56ACF95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0AFDC34D-4BB6-5F4A-9414-24EF379439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42031BBE-D4AB-6C46-A13D-61BBB71EDD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08166AFC-DFA0-2F4A-8480-3D57E1BBB7E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FA8881C3-5BCF-5D4B-B8BF-F1D0E50558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C14CA54-42D8-224F-9631-9FFBF2A3BD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CB1C649C-3922-A547-B7DA-28F5081DD8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E39E6A06-9459-1A4D-8A7C-79C5225428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B4ECD9EA-B81B-AA43-BFB5-D6B790F347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52B83272-9F01-5849-862D-8383C5EF82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96054468-4EF1-4E4C-AFAD-B8E92E44E0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接點 103">
                <a:extLst>
                  <a:ext uri="{FF2B5EF4-FFF2-40B4-BE49-F238E27FC236}">
                    <a16:creationId xmlns:a16="http://schemas.microsoft.com/office/drawing/2014/main" id="{2616B896-005A-C646-A1E8-2AD1FE6842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44A77ED1-0A74-D34C-8D87-DC0A8C5562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>
                <a:extLst>
                  <a:ext uri="{FF2B5EF4-FFF2-40B4-BE49-F238E27FC236}">
                    <a16:creationId xmlns:a16="http://schemas.microsoft.com/office/drawing/2014/main" id="{9E2335F9-1581-F043-AAB8-975C4DDCFF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3B5EE6C9-A4FE-D34B-9B95-7878CDBE94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F19259AE-C44A-3748-9C86-0F38974FD4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838DD860-330D-EF4F-A53F-34659FB054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C05C0DBA-A126-5944-B6C0-37F45C8B57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B8FDE23D-329A-CC48-8F4E-758CF0F4F1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0A40160-687D-824C-86DF-90B3EFBEFE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>
                <a:extLst>
                  <a:ext uri="{FF2B5EF4-FFF2-40B4-BE49-F238E27FC236}">
                    <a16:creationId xmlns:a16="http://schemas.microsoft.com/office/drawing/2014/main" id="{878F3A6B-F83B-6444-9495-25A74D1D18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BF8C1534-1A74-6649-A999-F95474764B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CE8CECD5-0AB0-2745-AF96-DC56AAD78E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8F171935-D764-2049-B279-81DC89BE4E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83E76D28-940B-6746-A2CE-771B0E0C29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7D152DCA-FA45-BD42-AC30-5480E519D5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2DFA8795-22E9-DC4D-95CD-A7AA4911C9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20338E50-F842-4646-B449-EC12060AD5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EBF92693-1481-9C4E-B3BD-FFE7D6A57F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D184F033-1E8D-0943-BA35-6FA66BB58E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C3F4923C-2A0F-C745-BD61-3BABB79A3CD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947C622A-94CA-D94A-B522-A92D73A23E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10A6CCD8-9E5B-CD44-93FF-EFA03C505A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44F74F46-9AB5-E447-83F9-B888938C8F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4154F6FB-66F0-154C-A3E0-6DA19D0CFC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6419214B-11BD-2646-86D7-F5778E17E6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17222474-F5F2-B24F-8556-A50EF0E32DC0}"/>
              </a:ext>
            </a:extLst>
          </p:cNvPr>
          <p:cNvSpPr/>
          <p:nvPr userDrawn="1"/>
        </p:nvSpPr>
        <p:spPr>
          <a:xfrm>
            <a:off x="0" y="5616497"/>
            <a:ext cx="12192000" cy="12415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44CCBE-71FA-3542-A83E-C3D64A5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3C35E0-D58E-854C-AA6F-4B57F4A4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27E9F2-BC50-5649-92E3-83647EBE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D6081EE-FC10-BA42-ACB8-D752DE4A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77" y="2420143"/>
            <a:ext cx="11235847" cy="772008"/>
          </a:xfrm>
        </p:spPr>
        <p:txBody>
          <a:bodyPr>
            <a:normAutofit/>
          </a:bodyPr>
          <a:lstStyle>
            <a:lvl1pPr algn="ctr">
              <a:defRPr sz="4400" b="1" i="0">
                <a:latin typeface="Noto Sans TC" panose="020B0500000000000000" pitchFamily="34" charset="-128"/>
                <a:ea typeface="Noto Sans TC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07919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53742-A0D9-2741-B828-10EDCF18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840B6-8411-084E-8E78-812D649FC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F178BA-0291-934D-B649-6ED9B32CC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1D7C1D-4FFC-8940-B30A-C0239490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F879B5-4274-1F45-A77F-2CF1CED1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D42D6C-BF85-7D43-AAA5-039C68FD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55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2CBCA-5EEF-3A4C-8FFC-4EE1F936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C9C758-0214-9645-A755-0D391F8F1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A450C8-459C-CD40-857E-A105FFDF3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64FDC1-1C4F-E849-9472-78B4AEF46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9CABA7A-DDCA-2540-92BC-FA3B58D61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4E36FCB-FB3D-5D4B-A66B-6FBF9A2D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829E8E-3CF4-F54E-8233-47313098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7EE3E1-C2F6-7B41-872F-EC199BE8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97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D1952-74AC-EF48-9820-286528A3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662B2C-F940-6B40-9AB2-21863A0B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E21F6C-CFAF-1A4C-A465-348012E1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9F4E1A-7871-F84F-B1B9-3E817B49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909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C210D29-06A5-6E46-8B33-279D09932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9A59E3A-6234-4944-AD42-5F72B7A22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713D68-272E-CF4C-A061-739F25DF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82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F5C7E-DAC4-B04E-A49A-3BBB0192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C9C094-8DD0-3441-AC20-EEA524BFD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99061D-3995-C946-97EF-4F00A5CC9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920842-B413-0A4E-8471-30E72443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15AF73-FE59-854F-A4BA-E9DDF08E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DD36A1-E8D1-6842-9BB8-ED7F1253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30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6EDE8-F5F8-3C49-9D9D-E13381B7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AE32DEF-3BFC-FE47-9F07-4B1BDAF53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D13C1F6-34E6-BA45-A54C-FB276172A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4A4292-9C9B-C74F-B939-FB53B5AC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28F16D-3DE0-194F-B53E-EE8A669D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3BFBEC-C761-3648-BE66-74523746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522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D0EF74C-7727-5249-84A5-D43D2D50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72AFB2-D3F4-3447-8B7E-BC8F7E9EC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D289F-055A-A644-B9BD-35D2EDCB1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3B4EAE-66DB-A244-B0FF-DAD973D2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869832-5338-0544-A2A6-EBFE94603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942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microsoft.com/office/2007/relationships/hdphoto" Target="../media/hdphoto7.wdp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microsoft.com/office/2007/relationships/hdphoto" Target="../media/hdphoto11.wdp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microsoft.com/office/2007/relationships/hdphoto" Target="../media/hdphoto13.wdp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microsoft.com/office/2007/relationships/hdphoto" Target="../media/hdphoto15.wdp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microsoft.com/office/2007/relationships/hdphoto" Target="../media/hdphoto17.wdp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1DACD-4440-224C-99F6-EB33514C2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2" y="2070529"/>
            <a:ext cx="12114028" cy="1166795"/>
          </a:xfrm>
        </p:spPr>
        <p:txBody>
          <a:bodyPr>
            <a:normAutofit/>
          </a:bodyPr>
          <a:lstStyle/>
          <a:p>
            <a:r>
              <a:rPr kumimoji="1" lang="zh-TW" altLang="en-US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  <a:t>肉類食品新鮮度監測系統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CD808E-8D1F-DA40-B438-1666A5A4A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986" y="3261621"/>
            <a:ext cx="9144000" cy="405095"/>
          </a:xfrm>
        </p:spPr>
        <p:txBody>
          <a:bodyPr>
            <a:noAutofit/>
          </a:bodyPr>
          <a:lstStyle/>
          <a:p>
            <a:r>
              <a:rPr kumimoji="1" lang="en-US" altLang="zh-TW" sz="3200" b="1" dirty="0">
                <a:latin typeface="Noto Sans CJK TC Black" panose="020B0A00000000000000" pitchFamily="34" charset="-128"/>
                <a:ea typeface="Noto Sans CJK TC Black" panose="020B0A00000000000000" pitchFamily="34" charset="-128"/>
                <a:cs typeface="Times New Roman" panose="02020603050405020304" pitchFamily="18" charset="0"/>
              </a:rPr>
              <a:t>Monitoring System of Freshness of Meat</a:t>
            </a:r>
            <a:endParaRPr kumimoji="1" lang="zh-TW" altLang="en-US" sz="3200" b="1" dirty="0">
              <a:latin typeface="Noto Sans CJK TC Black" panose="020B0A00000000000000" pitchFamily="34" charset="-128"/>
              <a:ea typeface="Noto Sans CJK TC Black" panose="020B0A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8DDBC3C-B22A-7444-B2EC-AB033E1C6F05}"/>
              </a:ext>
            </a:extLst>
          </p:cNvPr>
          <p:cNvGrpSpPr/>
          <p:nvPr/>
        </p:nvGrpSpPr>
        <p:grpSpPr>
          <a:xfrm>
            <a:off x="2288155" y="4096796"/>
            <a:ext cx="7693662" cy="497866"/>
            <a:chOff x="723507" y="3895381"/>
            <a:chExt cx="7693662" cy="497866"/>
          </a:xfrm>
        </p:grpSpPr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29B46C08-D95C-9D4D-A935-B5AD165115E8}"/>
                </a:ext>
              </a:extLst>
            </p:cNvPr>
            <p:cNvSpPr/>
            <p:nvPr/>
          </p:nvSpPr>
          <p:spPr>
            <a:xfrm>
              <a:off x="723507" y="3895381"/>
              <a:ext cx="879054" cy="4978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latin typeface="Noto Sans CJK TC Black" panose="020B0A00000000000000" pitchFamily="34" charset="-128"/>
                  <a:ea typeface="Noto Sans CJK TC Black" panose="020B0A00000000000000" pitchFamily="34" charset="-128"/>
                </a:rPr>
                <a:t>組員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1F06CFF-F4F3-E64E-8AC3-069691904616}"/>
                </a:ext>
              </a:extLst>
            </p:cNvPr>
            <p:cNvSpPr txBox="1"/>
            <p:nvPr/>
          </p:nvSpPr>
          <p:spPr>
            <a:xfrm>
              <a:off x="1627627" y="3895381"/>
              <a:ext cx="6789542" cy="45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zh-TW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B073040005 </a:t>
              </a:r>
              <a:r>
                <a:rPr lang="zh-TW" altLang="en-US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李銘庭｜</a:t>
              </a:r>
              <a:r>
                <a:rPr lang="en" altLang="zh-TW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B073040008 </a:t>
              </a:r>
              <a:r>
                <a:rPr lang="zh-TW" altLang="en-US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伍建瑋｜</a:t>
              </a:r>
              <a:r>
                <a:rPr lang="en" altLang="zh-TW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B073040019 </a:t>
              </a:r>
              <a:r>
                <a:rPr lang="zh-TW" altLang="en-US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蔡孟師 </a:t>
              </a:r>
            </a:p>
          </p:txBody>
        </p:sp>
      </p:grpSp>
      <p:sp>
        <p:nvSpPr>
          <p:cNvPr id="7" name="圓角矩形 6">
            <a:extLst>
              <a:ext uri="{FF2B5EF4-FFF2-40B4-BE49-F238E27FC236}">
                <a16:creationId xmlns:a16="http://schemas.microsoft.com/office/drawing/2014/main" id="{B17F4779-7B5E-2C4D-AB62-CA2CDA50A7BF}"/>
              </a:ext>
            </a:extLst>
          </p:cNvPr>
          <p:cNvSpPr/>
          <p:nvPr/>
        </p:nvSpPr>
        <p:spPr>
          <a:xfrm>
            <a:off x="2288155" y="4747036"/>
            <a:ext cx="879054" cy="497866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指導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8CA1C1-CE10-8247-8045-ED353A05E289}"/>
              </a:ext>
            </a:extLst>
          </p:cNvPr>
          <p:cNvSpPr txBox="1"/>
          <p:nvPr/>
        </p:nvSpPr>
        <p:spPr>
          <a:xfrm>
            <a:off x="3202435" y="4720850"/>
            <a:ext cx="6789542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Noto Sans TC" panose="020B0500000000000000" pitchFamily="34" charset="-128"/>
                <a:ea typeface="Noto Sans TC" panose="020B0500000000000000" pitchFamily="34" charset="-128"/>
              </a:rPr>
              <a:t>賴威光 教授</a:t>
            </a:r>
          </a:p>
        </p:txBody>
      </p:sp>
    </p:spTree>
    <p:extLst>
      <p:ext uri="{BB962C8B-B14F-4D97-AF65-F5344CB8AC3E}">
        <p14:creationId xmlns:p14="http://schemas.microsoft.com/office/powerpoint/2010/main" val="310892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BE73BAEB-1F7D-CA40-A8A2-83E092C0F9A6}"/>
              </a:ext>
            </a:extLst>
          </p:cNvPr>
          <p:cNvSpPr/>
          <p:nvPr/>
        </p:nvSpPr>
        <p:spPr>
          <a:xfrm>
            <a:off x="5204996" y="4954035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6144F13-DBEA-0140-8B49-49E1CAF82D50}"/>
              </a:ext>
            </a:extLst>
          </p:cNvPr>
          <p:cNvSpPr/>
          <p:nvPr/>
        </p:nvSpPr>
        <p:spPr>
          <a:xfrm>
            <a:off x="6647400" y="4954035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B39ECE8-437D-9F4A-BE0F-BE1A2D5CEEAF}"/>
              </a:ext>
            </a:extLst>
          </p:cNvPr>
          <p:cNvSpPr/>
          <p:nvPr/>
        </p:nvSpPr>
        <p:spPr>
          <a:xfrm>
            <a:off x="8909218" y="4954034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12AA30D-F75D-5D42-9E1A-FFA03ECACCA3}"/>
              </a:ext>
            </a:extLst>
          </p:cNvPr>
          <p:cNvSpPr/>
          <p:nvPr/>
        </p:nvSpPr>
        <p:spPr>
          <a:xfrm>
            <a:off x="3330283" y="4954036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92C6D7C-4147-5A47-B049-C96C7995B9C1}"/>
              </a:ext>
            </a:extLst>
          </p:cNvPr>
          <p:cNvSpPr/>
          <p:nvPr/>
        </p:nvSpPr>
        <p:spPr>
          <a:xfrm>
            <a:off x="4987067" y="3240966"/>
            <a:ext cx="35303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179DA4E-EC0D-E54B-8ED9-E10C48854DE9}"/>
              </a:ext>
            </a:extLst>
          </p:cNvPr>
          <p:cNvSpPr/>
          <p:nvPr/>
        </p:nvSpPr>
        <p:spPr>
          <a:xfrm>
            <a:off x="4987067" y="3240967"/>
            <a:ext cx="4026304" cy="707886"/>
          </a:xfrm>
          <a:prstGeom prst="rect">
            <a:avLst/>
          </a:prstGeom>
        </p:spPr>
        <p:txBody>
          <a:bodyPr vert="horz" wrap="square" anchor="ctr" anchorCtr="0">
            <a:spAutoFit/>
          </a:bodyPr>
          <a:lstStyle/>
          <a:p>
            <a:r>
              <a:rPr kumimoji="1" lang="en-US" altLang="zh-TW" sz="2000" b="1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Arduino UNO R3</a:t>
            </a:r>
          </a:p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連接感測器及執行其相關程式</a:t>
            </a:r>
            <a:endParaRPr kumimoji="1" lang="en-US" altLang="zh-TW" sz="2000" b="1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17BD82-A9E2-F047-9401-4DC3339FCF6F}"/>
              </a:ext>
            </a:extLst>
          </p:cNvPr>
          <p:cNvSpPr/>
          <p:nvPr/>
        </p:nvSpPr>
        <p:spPr>
          <a:xfrm>
            <a:off x="4568549" y="1760773"/>
            <a:ext cx="12224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｜設備與作業環境</a:t>
            </a:r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71ADB237-E012-C241-8CA6-53B9FEA1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424" y="1273997"/>
            <a:ext cx="1440000" cy="1440000"/>
          </a:xfrm>
          <a:prstGeom prst="rect">
            <a:avLst/>
          </a:prstGeom>
        </p:spPr>
      </p:pic>
      <p:pic>
        <p:nvPicPr>
          <p:cNvPr id="16" name="圖片 15" descr="一張含有 遙遠 的圖片&#10;&#10;自動產生的描述">
            <a:extLst>
              <a:ext uri="{FF2B5EF4-FFF2-40B4-BE49-F238E27FC236}">
                <a16:creationId xmlns:a16="http://schemas.microsoft.com/office/drawing/2014/main" id="{B9BFCC7F-213D-C24A-91C5-55FAD476C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411" y="1273997"/>
            <a:ext cx="1440000" cy="1440000"/>
          </a:xfrm>
          <a:prstGeom prst="rect">
            <a:avLst/>
          </a:prstGeom>
        </p:spPr>
      </p:pic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7DE22E02-FDEB-274C-9127-F3F47E72E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7398" y="1273997"/>
            <a:ext cx="1440000" cy="1440000"/>
          </a:xfrm>
          <a:prstGeom prst="rect">
            <a:avLst/>
          </a:prstGeom>
        </p:spPr>
      </p:pic>
      <p:sp>
        <p:nvSpPr>
          <p:cNvPr id="20" name="圓角矩形 19">
            <a:extLst>
              <a:ext uri="{FF2B5EF4-FFF2-40B4-BE49-F238E27FC236}">
                <a16:creationId xmlns:a16="http://schemas.microsoft.com/office/drawing/2014/main" id="{AC6D3F75-5360-1B47-BDC6-F628863ED49A}"/>
              </a:ext>
            </a:extLst>
          </p:cNvPr>
          <p:cNvSpPr/>
          <p:nvPr/>
        </p:nvSpPr>
        <p:spPr>
          <a:xfrm>
            <a:off x="510674" y="1513839"/>
            <a:ext cx="2222366" cy="95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感測器</a:t>
            </a: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106F14B3-951A-4E4E-BF45-5EA768E74D6C}"/>
              </a:ext>
            </a:extLst>
          </p:cNvPr>
          <p:cNvSpPr/>
          <p:nvPr/>
        </p:nvSpPr>
        <p:spPr>
          <a:xfrm>
            <a:off x="498155" y="3108959"/>
            <a:ext cx="2222366" cy="954821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控制板</a:t>
            </a: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294B799F-E4DF-6A4F-967B-3C1E4E9EE111}"/>
              </a:ext>
            </a:extLst>
          </p:cNvPr>
          <p:cNvSpPr/>
          <p:nvPr/>
        </p:nvSpPr>
        <p:spPr>
          <a:xfrm>
            <a:off x="498155" y="4704079"/>
            <a:ext cx="2222366" cy="954821"/>
          </a:xfrm>
          <a:prstGeom prst="roundRect">
            <a:avLst/>
          </a:prstGeom>
          <a:solidFill>
            <a:schemeClr val="accent5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ML</a:t>
            </a:r>
            <a:r>
              <a: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D40C0FA-0CAB-8C49-BAB1-09862FEE7441}"/>
                  </a:ext>
                </a:extLst>
              </p:cNvPr>
              <p:cNvSpPr/>
              <p:nvPr/>
            </p:nvSpPr>
            <p:spPr>
              <a:xfrm>
                <a:off x="4568549" y="1760774"/>
                <a:ext cx="1551073" cy="707886"/>
              </a:xfrm>
              <a:prstGeom prst="rect">
                <a:avLst/>
              </a:prstGeom>
            </p:spPr>
            <p:txBody>
              <a:bodyPr vert="horz" wrap="square" anchor="ctr" anchorCtr="0">
                <a:spAutoFit/>
              </a:bodyPr>
              <a:lstStyle/>
              <a:p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MQ-136</a:t>
                </a:r>
              </a:p>
              <a:p>
                <a:r>
                  <a:rPr kumimoji="1" lang="zh-TW" altLang="en-US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偵測</a:t>
                </a:r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TC Medium" panose="020B0500000000000000" pitchFamily="34" charset="-128"/>
                      </a:rPr>
                      <m:t>𝑆</m:t>
                    </m:r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𝑂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D40C0FA-0CAB-8C49-BAB1-09862FEE7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549" y="1760774"/>
                <a:ext cx="1551073" cy="707886"/>
              </a:xfrm>
              <a:prstGeom prst="rect">
                <a:avLst/>
              </a:prstGeom>
              <a:blipFill>
                <a:blip r:embed="rId8"/>
                <a:stretch>
                  <a:fillRect l="-406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01F6CB9-6A3F-164B-B304-7371ACF0B789}"/>
                  </a:ext>
                </a:extLst>
              </p:cNvPr>
              <p:cNvSpPr/>
              <p:nvPr/>
            </p:nvSpPr>
            <p:spPr>
              <a:xfrm>
                <a:off x="7172848" y="1760774"/>
                <a:ext cx="1551073" cy="707886"/>
              </a:xfrm>
              <a:prstGeom prst="rect">
                <a:avLst/>
              </a:prstGeom>
            </p:spPr>
            <p:txBody>
              <a:bodyPr vert="horz" wrap="square" anchor="ctr" anchorCtr="0">
                <a:spAutoFit/>
              </a:bodyPr>
              <a:lstStyle/>
              <a:p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MQ-137</a:t>
                </a:r>
              </a:p>
              <a:p>
                <a:r>
                  <a:rPr kumimoji="1" lang="zh-TW" altLang="en-US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偵測</a:t>
                </a:r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TC Medium" panose="020B0500000000000000" pitchFamily="34" charset="-128"/>
                      </a:rPr>
                      <m:t>𝑁</m:t>
                    </m:r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𝐻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</a:p>
            </p:txBody>
          </p:sp>
        </mc:Choice>
        <mc:Fallback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01F6CB9-6A3F-164B-B304-7371ACF0B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48" y="1760774"/>
                <a:ext cx="1551073" cy="707886"/>
              </a:xfrm>
              <a:prstGeom prst="rect">
                <a:avLst/>
              </a:prstGeom>
              <a:blipFill>
                <a:blip r:embed="rId9"/>
                <a:stretch>
                  <a:fillRect l="-406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28832BF-22B6-9847-BFCA-5EE2E33C218E}"/>
                  </a:ext>
                </a:extLst>
              </p:cNvPr>
              <p:cNvSpPr/>
              <p:nvPr/>
            </p:nvSpPr>
            <p:spPr>
              <a:xfrm>
                <a:off x="9835478" y="1760774"/>
                <a:ext cx="1551073" cy="707886"/>
              </a:xfrm>
              <a:prstGeom prst="rect">
                <a:avLst/>
              </a:prstGeom>
            </p:spPr>
            <p:txBody>
              <a:bodyPr vert="horz" wrap="square" anchor="ctr" anchorCtr="0">
                <a:spAutoFit/>
              </a:bodyPr>
              <a:lstStyle/>
              <a:p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MH-Z19B</a:t>
                </a:r>
              </a:p>
              <a:p>
                <a:r>
                  <a:rPr kumimoji="1" lang="zh-TW" altLang="en-US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偵測</a:t>
                </a:r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TC Medium" panose="020B0500000000000000" pitchFamily="34" charset="-128"/>
                      </a:rPr>
                      <m:t>𝐶</m:t>
                    </m:r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𝑂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</a:p>
            </p:txBody>
          </p:sp>
        </mc:Choice>
        <mc:Fallback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28832BF-22B6-9847-BFCA-5EE2E33C2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478" y="1760774"/>
                <a:ext cx="1551073" cy="707886"/>
              </a:xfrm>
              <a:prstGeom prst="rect">
                <a:avLst/>
              </a:prstGeom>
              <a:blipFill>
                <a:blip r:embed="rId10"/>
                <a:stretch>
                  <a:fillRect l="-406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A51BFF04-1F57-5342-9042-8AA86AD35B9E}"/>
              </a:ext>
            </a:extLst>
          </p:cNvPr>
          <p:cNvSpPr/>
          <p:nvPr/>
        </p:nvSpPr>
        <p:spPr>
          <a:xfrm>
            <a:off x="7198521" y="1760773"/>
            <a:ext cx="12224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009BA5D-72E4-5348-8927-35AFDFE6B5E3}"/>
              </a:ext>
            </a:extLst>
          </p:cNvPr>
          <p:cNvSpPr/>
          <p:nvPr/>
        </p:nvSpPr>
        <p:spPr>
          <a:xfrm>
            <a:off x="9884441" y="1760773"/>
            <a:ext cx="12224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C1435EC-DBC2-3546-B1CA-64051E152802}"/>
              </a:ext>
            </a:extLst>
          </p:cNvPr>
          <p:cNvCxnSpPr/>
          <p:nvPr/>
        </p:nvCxnSpPr>
        <p:spPr>
          <a:xfrm>
            <a:off x="3048000" y="1513839"/>
            <a:ext cx="0" cy="4145061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0623F027-19B0-BA42-8BFD-F088F74E03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424" y="3108959"/>
            <a:ext cx="1630800" cy="1080000"/>
          </a:xfrm>
          <a:prstGeom prst="rect">
            <a:avLst/>
          </a:prstGeom>
        </p:spPr>
      </p:pic>
      <p:sp>
        <p:nvSpPr>
          <p:cNvPr id="51" name="標題 1">
            <a:extLst>
              <a:ext uri="{FF2B5EF4-FFF2-40B4-BE49-F238E27FC236}">
                <a16:creationId xmlns:a16="http://schemas.microsoft.com/office/drawing/2014/main" id="{2F3DA3F0-084E-9446-B959-3A98DAD4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375" y="4954036"/>
            <a:ext cx="1563340" cy="635771"/>
          </a:xfrm>
        </p:spPr>
        <p:txBody>
          <a:bodyPr>
            <a:noAutofit/>
          </a:bodyPr>
          <a:lstStyle/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1A7A1DE3-BEF2-614F-BB8C-633D61083EEA}"/>
              </a:ext>
            </a:extLst>
          </p:cNvPr>
          <p:cNvSpPr txBox="1">
            <a:spLocks/>
          </p:cNvSpPr>
          <p:nvPr/>
        </p:nvSpPr>
        <p:spPr>
          <a:xfrm>
            <a:off x="5192287" y="4954036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CDFBE695-1311-CA44-879E-FC6F321F7EC6}"/>
              </a:ext>
            </a:extLst>
          </p:cNvPr>
          <p:cNvSpPr txBox="1">
            <a:spLocks/>
          </p:cNvSpPr>
          <p:nvPr/>
        </p:nvSpPr>
        <p:spPr>
          <a:xfrm>
            <a:off x="6614059" y="4954036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25885D42-DE8E-0E44-B1B5-6A218278DFD1}"/>
              </a:ext>
            </a:extLst>
          </p:cNvPr>
          <p:cNvSpPr txBox="1">
            <a:spLocks/>
          </p:cNvSpPr>
          <p:nvPr/>
        </p:nvSpPr>
        <p:spPr>
          <a:xfrm>
            <a:off x="8947577" y="4954036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0989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1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57F92D0-754A-3E4A-A5C5-2244307E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6645" y="2180139"/>
            <a:ext cx="1080000" cy="1080000"/>
          </a:xfrm>
          <a:prstGeom prst="rect">
            <a:avLst/>
          </a:prstGeom>
        </p:spPr>
      </p:pic>
      <p:pic>
        <p:nvPicPr>
          <p:cNvPr id="7" name="圖片 6" descr="一張含有 遙遠 的圖片&#10;&#10;自動產生的描述">
            <a:extLst>
              <a:ext uri="{FF2B5EF4-FFF2-40B4-BE49-F238E27FC236}">
                <a16:creationId xmlns:a16="http://schemas.microsoft.com/office/drawing/2014/main" id="{CE5E213D-2C7C-C244-91F8-65CDE8381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0755" y="2180139"/>
            <a:ext cx="1080000" cy="108000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8E157FB-8B0E-FE4E-B27E-28C9D0E48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000" y="2180139"/>
            <a:ext cx="1080000" cy="1080000"/>
          </a:xfrm>
          <a:prstGeom prst="rect">
            <a:avLst/>
          </a:prstGeom>
        </p:spPr>
      </p:pic>
      <p:pic>
        <p:nvPicPr>
          <p:cNvPr id="9" name="圖片 8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5618AFA-A9DD-F247-9A27-C6B887693D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623" y="4293218"/>
            <a:ext cx="1630800" cy="108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89E273-542B-974B-B821-29FC5FD01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79" y="2024782"/>
            <a:ext cx="1080000" cy="10800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7323E0-3620-D84F-B1EF-B72DB3275A96}"/>
              </a:ext>
            </a:extLst>
          </p:cNvPr>
          <p:cNvCxnSpPr>
            <a:cxnSpLocks/>
          </p:cNvCxnSpPr>
          <p:nvPr/>
        </p:nvCxnSpPr>
        <p:spPr>
          <a:xfrm>
            <a:off x="1099744" y="3172799"/>
            <a:ext cx="468719" cy="1067514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>
            <a:extLst>
              <a:ext uri="{FF2B5EF4-FFF2-40B4-BE49-F238E27FC236}">
                <a16:creationId xmlns:a16="http://schemas.microsoft.com/office/drawing/2014/main" id="{B5D9EEC9-275F-7B42-AFC5-9022130F215C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flipV="1">
            <a:off x="2313423" y="2180139"/>
            <a:ext cx="1333222" cy="2653079"/>
          </a:xfrm>
          <a:prstGeom prst="curvedConnector4">
            <a:avLst>
              <a:gd name="adj1" fmla="val 29748"/>
              <a:gd name="adj2" fmla="val 108616"/>
            </a:avLst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8771506F-4AF8-D34A-B8C6-F91CE61B252C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3896432" y="1235815"/>
            <a:ext cx="226981" cy="1661667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6FE39561-877F-2D4F-97CE-3C5340D28452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556844" y="640982"/>
            <a:ext cx="226982" cy="2851331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片 40">
            <a:extLst>
              <a:ext uri="{FF2B5EF4-FFF2-40B4-BE49-F238E27FC236}">
                <a16:creationId xmlns:a16="http://schemas.microsoft.com/office/drawing/2014/main" id="{6DA18A82-FD87-0E42-95C5-9817AED00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9982" y="3387435"/>
            <a:ext cx="1440000" cy="1440000"/>
          </a:xfrm>
          <a:prstGeom prst="rect">
            <a:avLst/>
          </a:prstGeom>
        </p:spPr>
      </p:pic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04B22656-8AC0-4145-9700-9073F4CCE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245" y="2352035"/>
            <a:ext cx="5037821" cy="236470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3200" dirty="0"/>
              <a:t>先針對腐敗時產生的氣體</a:t>
            </a:r>
            <a:r>
              <a:rPr kumimoji="1" lang="zh-TW" altLang="en" sz="3200" dirty="0"/>
              <a:t>，</a:t>
            </a:r>
            <a:r>
              <a:rPr kumimoji="1" lang="zh-TW" altLang="en-US" sz="3200" dirty="0"/>
              <a:t>用不同濃度測試，確認感測器能否在鼻子還無法辨別的濃度下，先測出化學物質的濃度 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039B2A1A-7025-354F-B3CE-D3B8B3058498}"/>
              </a:ext>
            </a:extLst>
          </p:cNvPr>
          <p:cNvSpPr/>
          <p:nvPr/>
        </p:nvSpPr>
        <p:spPr>
          <a:xfrm>
            <a:off x="3546265" y="4830450"/>
            <a:ext cx="2524305" cy="41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以里肌肉為實驗對象</a:t>
            </a:r>
          </a:p>
        </p:txBody>
      </p:sp>
    </p:spTree>
    <p:extLst>
      <p:ext uri="{BB962C8B-B14F-4D97-AF65-F5344CB8AC3E}">
        <p14:creationId xmlns:p14="http://schemas.microsoft.com/office/powerpoint/2010/main" val="1416058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1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57F92D0-754A-3E4A-A5C5-2244307E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6645" y="2180139"/>
            <a:ext cx="1080000" cy="1080000"/>
          </a:xfrm>
          <a:prstGeom prst="rect">
            <a:avLst/>
          </a:prstGeom>
        </p:spPr>
      </p:pic>
      <p:pic>
        <p:nvPicPr>
          <p:cNvPr id="7" name="圖片 6" descr="一張含有 遙遠 的圖片&#10;&#10;自動產生的描述">
            <a:extLst>
              <a:ext uri="{FF2B5EF4-FFF2-40B4-BE49-F238E27FC236}">
                <a16:creationId xmlns:a16="http://schemas.microsoft.com/office/drawing/2014/main" id="{CE5E213D-2C7C-C244-91F8-65CDE8381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0755" y="2180139"/>
            <a:ext cx="1080000" cy="108000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8E157FB-8B0E-FE4E-B27E-28C9D0E48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000" y="2180139"/>
            <a:ext cx="1080000" cy="1080000"/>
          </a:xfrm>
          <a:prstGeom prst="rect">
            <a:avLst/>
          </a:prstGeom>
        </p:spPr>
      </p:pic>
      <p:pic>
        <p:nvPicPr>
          <p:cNvPr id="9" name="圖片 8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5618AFA-A9DD-F247-9A27-C6B887693D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623" y="4293218"/>
            <a:ext cx="1630800" cy="108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89E273-542B-974B-B821-29FC5FD01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79" y="2024782"/>
            <a:ext cx="1080000" cy="10800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7323E0-3620-D84F-B1EF-B72DB3275A96}"/>
              </a:ext>
            </a:extLst>
          </p:cNvPr>
          <p:cNvCxnSpPr>
            <a:cxnSpLocks/>
          </p:cNvCxnSpPr>
          <p:nvPr/>
        </p:nvCxnSpPr>
        <p:spPr>
          <a:xfrm>
            <a:off x="1099744" y="3172799"/>
            <a:ext cx="468719" cy="1067514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>
            <a:extLst>
              <a:ext uri="{FF2B5EF4-FFF2-40B4-BE49-F238E27FC236}">
                <a16:creationId xmlns:a16="http://schemas.microsoft.com/office/drawing/2014/main" id="{B5D9EEC9-275F-7B42-AFC5-9022130F215C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flipV="1">
            <a:off x="2313423" y="2180139"/>
            <a:ext cx="1333222" cy="2653079"/>
          </a:xfrm>
          <a:prstGeom prst="curvedConnector4">
            <a:avLst>
              <a:gd name="adj1" fmla="val 29748"/>
              <a:gd name="adj2" fmla="val 108616"/>
            </a:avLst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8771506F-4AF8-D34A-B8C6-F91CE61B252C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3896432" y="1235815"/>
            <a:ext cx="226981" cy="1661667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6FE39561-877F-2D4F-97CE-3C5340D28452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556844" y="640982"/>
            <a:ext cx="226982" cy="2851331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片 40">
            <a:extLst>
              <a:ext uri="{FF2B5EF4-FFF2-40B4-BE49-F238E27FC236}">
                <a16:creationId xmlns:a16="http://schemas.microsoft.com/office/drawing/2014/main" id="{6DA18A82-FD87-0E42-95C5-9817AED00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9982" y="3387435"/>
            <a:ext cx="1440000" cy="1440000"/>
          </a:xfrm>
          <a:prstGeom prst="rect">
            <a:avLst/>
          </a:prstGeom>
        </p:spPr>
      </p:pic>
      <p:sp>
        <p:nvSpPr>
          <p:cNvPr id="55" name="圓角矩形 54">
            <a:extLst>
              <a:ext uri="{FF2B5EF4-FFF2-40B4-BE49-F238E27FC236}">
                <a16:creationId xmlns:a16="http://schemas.microsoft.com/office/drawing/2014/main" id="{039B2A1A-7025-354F-B3CE-D3B8B3058498}"/>
              </a:ext>
            </a:extLst>
          </p:cNvPr>
          <p:cNvSpPr/>
          <p:nvPr/>
        </p:nvSpPr>
        <p:spPr>
          <a:xfrm>
            <a:off x="3546265" y="4830450"/>
            <a:ext cx="2524305" cy="41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以里肌肉為實驗對象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D966549-EE62-D342-9D16-B260CE76AD55}"/>
              </a:ext>
            </a:extLst>
          </p:cNvPr>
          <p:cNvCxnSpPr/>
          <p:nvPr/>
        </p:nvCxnSpPr>
        <p:spPr>
          <a:xfrm>
            <a:off x="6954982" y="3429000"/>
            <a:ext cx="4378036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標題 1">
            <a:extLst>
              <a:ext uri="{FF2B5EF4-FFF2-40B4-BE49-F238E27FC236}">
                <a16:creationId xmlns:a16="http://schemas.microsoft.com/office/drawing/2014/main" id="{48169E3D-F79F-3449-815B-09431A36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00" y="240946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3200" b="0" dirty="0"/>
              <a:t>數據紀錄</a:t>
            </a: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F4D4926B-D894-D843-A9FF-514D28B3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4186" y="1382429"/>
            <a:ext cx="10928102" cy="23647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700" dirty="0"/>
              <a:t>並透過數據推論出即將要開始壞掉的食物的數據，並分別定義：</a:t>
            </a:r>
            <a:endParaRPr kumimoji="1" lang="en-US" altLang="zh-TW" sz="2700" dirty="0"/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85C0FD0-080B-A24C-A696-DB030BCA3C8B}"/>
              </a:ext>
            </a:extLst>
          </p:cNvPr>
          <p:cNvGrpSpPr/>
          <p:nvPr/>
        </p:nvGrpSpPr>
        <p:grpSpPr>
          <a:xfrm>
            <a:off x="12617860" y="2177933"/>
            <a:ext cx="2522483" cy="3765667"/>
            <a:chOff x="835572" y="2177933"/>
            <a:chExt cx="2522483" cy="3765667"/>
          </a:xfrm>
        </p:grpSpPr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7726132D-75DF-3245-8332-E21AE9C37D79}"/>
                </a:ext>
              </a:extLst>
            </p:cNvPr>
            <p:cNvSpPr/>
            <p:nvPr/>
          </p:nvSpPr>
          <p:spPr>
            <a:xfrm>
              <a:off x="835572" y="2177933"/>
              <a:ext cx="2522483" cy="3765667"/>
            </a:xfrm>
            <a:prstGeom prst="round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94D9B22A-9530-DF45-96D9-78658304E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6813" y="3147081"/>
              <a:ext cx="1080000" cy="108000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F938C7A-E3E5-9344-BF6A-940246DBED4B}"/>
                </a:ext>
              </a:extLst>
            </p:cNvPr>
            <p:cNvSpPr/>
            <p:nvPr/>
          </p:nvSpPr>
          <p:spPr>
            <a:xfrm>
              <a:off x="1090769" y="2342680"/>
              <a:ext cx="20120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0~2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2E04736-D875-3B42-8AA3-46D46B4553B4}"/>
                </a:ext>
              </a:extLst>
            </p:cNvPr>
            <p:cNvSpPr/>
            <p:nvPr/>
          </p:nvSpPr>
          <p:spPr>
            <a:xfrm>
              <a:off x="1440223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良好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F5FDAA2-8096-1B4E-8D0B-ED49006EF212}"/>
              </a:ext>
            </a:extLst>
          </p:cNvPr>
          <p:cNvGrpSpPr/>
          <p:nvPr/>
        </p:nvGrpSpPr>
        <p:grpSpPr>
          <a:xfrm>
            <a:off x="15688992" y="2177933"/>
            <a:ext cx="2522483" cy="3765667"/>
            <a:chOff x="3800476" y="2177933"/>
            <a:chExt cx="2522483" cy="3765667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FAB17801-539C-F749-97A5-DE7C7DF8F481}"/>
                </a:ext>
              </a:extLst>
            </p:cNvPr>
            <p:cNvSpPr/>
            <p:nvPr/>
          </p:nvSpPr>
          <p:spPr>
            <a:xfrm>
              <a:off x="3800476" y="2177933"/>
              <a:ext cx="2522483" cy="3765667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339A622E-30A2-0C45-A364-8EA932BE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1717" y="3147081"/>
              <a:ext cx="1080000" cy="108000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5FD32C3-4BDD-9245-AB7B-5FE0FDFF6E8B}"/>
                </a:ext>
              </a:extLst>
            </p:cNvPr>
            <p:cNvSpPr/>
            <p:nvPr/>
          </p:nvSpPr>
          <p:spPr>
            <a:xfrm>
              <a:off x="4055672" y="2342680"/>
              <a:ext cx="20120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3~6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A29C110-8DA2-6B45-B58A-5A9EC86726BE}"/>
                </a:ext>
              </a:extLst>
            </p:cNvPr>
            <p:cNvSpPr/>
            <p:nvPr/>
          </p:nvSpPr>
          <p:spPr>
            <a:xfrm>
              <a:off x="4405127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尚可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1259835-7FCD-D64E-AC3C-492015A29D48}"/>
              </a:ext>
            </a:extLst>
          </p:cNvPr>
          <p:cNvGrpSpPr/>
          <p:nvPr/>
        </p:nvGrpSpPr>
        <p:grpSpPr>
          <a:xfrm>
            <a:off x="18760124" y="2177933"/>
            <a:ext cx="2522483" cy="3765667"/>
            <a:chOff x="6765380" y="2177933"/>
            <a:chExt cx="2522483" cy="3765667"/>
          </a:xfrm>
        </p:grpSpPr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94C93032-4D7A-F848-8A08-CD44B0B78491}"/>
                </a:ext>
              </a:extLst>
            </p:cNvPr>
            <p:cNvSpPr/>
            <p:nvPr/>
          </p:nvSpPr>
          <p:spPr>
            <a:xfrm>
              <a:off x="6765380" y="2177933"/>
              <a:ext cx="2522483" cy="3765667"/>
            </a:xfrm>
            <a:prstGeom prst="round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BD2602D-8CE9-1B43-9F47-0F603DEE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86621" y="3147081"/>
              <a:ext cx="1080000" cy="1080000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1CC77F9-6D87-0D44-A1D0-B851ED24EE66}"/>
                </a:ext>
              </a:extLst>
            </p:cNvPr>
            <p:cNvSpPr/>
            <p:nvPr/>
          </p:nvSpPr>
          <p:spPr>
            <a:xfrm>
              <a:off x="7067865" y="2342680"/>
              <a:ext cx="1917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7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⬆︎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3B9582E-CD71-6442-A536-CBB005FC3A91}"/>
                </a:ext>
              </a:extLst>
            </p:cNvPr>
            <p:cNvSpPr/>
            <p:nvPr/>
          </p:nvSpPr>
          <p:spPr>
            <a:xfrm>
              <a:off x="7370031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不良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303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2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57F92D0-754A-3E4A-A5C5-2244307E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19184" y="2180139"/>
            <a:ext cx="1080000" cy="1080000"/>
          </a:xfrm>
          <a:prstGeom prst="rect">
            <a:avLst/>
          </a:prstGeom>
        </p:spPr>
      </p:pic>
      <p:pic>
        <p:nvPicPr>
          <p:cNvPr id="7" name="圖片 6" descr="一張含有 遙遠 的圖片&#10;&#10;自動產生的描述">
            <a:extLst>
              <a:ext uri="{FF2B5EF4-FFF2-40B4-BE49-F238E27FC236}">
                <a16:creationId xmlns:a16="http://schemas.microsoft.com/office/drawing/2014/main" id="{CE5E213D-2C7C-C244-91F8-65CDE8381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25074" y="2180139"/>
            <a:ext cx="1080000" cy="108000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8E157FB-8B0E-FE4E-B27E-28C9D0E48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69829" y="2180139"/>
            <a:ext cx="1080000" cy="1080000"/>
          </a:xfrm>
          <a:prstGeom prst="rect">
            <a:avLst/>
          </a:prstGeom>
        </p:spPr>
      </p:pic>
      <p:pic>
        <p:nvPicPr>
          <p:cNvPr id="9" name="圖片 8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5618AFA-A9DD-F247-9A27-C6B887693D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043206" y="4293218"/>
            <a:ext cx="1630800" cy="108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89E273-542B-974B-B821-29FC5FD01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207650" y="2024782"/>
            <a:ext cx="1080000" cy="10800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7323E0-3620-D84F-B1EF-B72DB3275A96}"/>
              </a:ext>
            </a:extLst>
          </p:cNvPr>
          <p:cNvCxnSpPr>
            <a:cxnSpLocks/>
          </p:cNvCxnSpPr>
          <p:nvPr/>
        </p:nvCxnSpPr>
        <p:spPr>
          <a:xfrm>
            <a:off x="-10626085" y="3172799"/>
            <a:ext cx="468719" cy="1067514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>
            <a:extLst>
              <a:ext uri="{FF2B5EF4-FFF2-40B4-BE49-F238E27FC236}">
                <a16:creationId xmlns:a16="http://schemas.microsoft.com/office/drawing/2014/main" id="{B5D9EEC9-275F-7B42-AFC5-9022130F215C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flipV="1">
            <a:off x="-9412406" y="2180139"/>
            <a:ext cx="1333222" cy="2653079"/>
          </a:xfrm>
          <a:prstGeom prst="curvedConnector4">
            <a:avLst>
              <a:gd name="adj1" fmla="val 29748"/>
              <a:gd name="adj2" fmla="val 108616"/>
            </a:avLst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8771506F-4AF8-D34A-B8C6-F91CE61B252C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-7829397" y="1235815"/>
            <a:ext cx="226981" cy="1661667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6FE39561-877F-2D4F-97CE-3C5340D28452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-7168985" y="640982"/>
            <a:ext cx="226982" cy="2851331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片 40">
            <a:extLst>
              <a:ext uri="{FF2B5EF4-FFF2-40B4-BE49-F238E27FC236}">
                <a16:creationId xmlns:a16="http://schemas.microsoft.com/office/drawing/2014/main" id="{6DA18A82-FD87-0E42-95C5-9817AED00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595847" y="3387435"/>
            <a:ext cx="1440000" cy="1440000"/>
          </a:xfrm>
          <a:prstGeom prst="rect">
            <a:avLst/>
          </a:prstGeom>
        </p:spPr>
      </p:pic>
      <p:sp>
        <p:nvSpPr>
          <p:cNvPr id="55" name="圓角矩形 54">
            <a:extLst>
              <a:ext uri="{FF2B5EF4-FFF2-40B4-BE49-F238E27FC236}">
                <a16:creationId xmlns:a16="http://schemas.microsoft.com/office/drawing/2014/main" id="{039B2A1A-7025-354F-B3CE-D3B8B3058498}"/>
              </a:ext>
            </a:extLst>
          </p:cNvPr>
          <p:cNvSpPr/>
          <p:nvPr/>
        </p:nvSpPr>
        <p:spPr>
          <a:xfrm>
            <a:off x="-8179564" y="4830450"/>
            <a:ext cx="2524305" cy="41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以雞胸肉為實驗對象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D966549-EE62-D342-9D16-B260CE76AD55}"/>
              </a:ext>
            </a:extLst>
          </p:cNvPr>
          <p:cNvCxnSpPr/>
          <p:nvPr/>
        </p:nvCxnSpPr>
        <p:spPr>
          <a:xfrm>
            <a:off x="-4770847" y="3429000"/>
            <a:ext cx="4378036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標題 1">
            <a:extLst>
              <a:ext uri="{FF2B5EF4-FFF2-40B4-BE49-F238E27FC236}">
                <a16:creationId xmlns:a16="http://schemas.microsoft.com/office/drawing/2014/main" id="{48169E3D-F79F-3449-815B-09431A36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04829" y="240946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3200" b="0" dirty="0"/>
              <a:t>數據紀錄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3E3B7F3D-1E6A-084C-8958-C5E6CA18E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98" y="1382429"/>
            <a:ext cx="10928102" cy="23647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700" dirty="0"/>
              <a:t>並透過數據推論出即將要開始壞掉的食物的數據，並分別定義：</a:t>
            </a:r>
            <a:endParaRPr kumimoji="1" lang="en-US" altLang="zh-TW" sz="2700" dirty="0"/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F9B404D-C689-E84F-A204-448B811E5B52}"/>
              </a:ext>
            </a:extLst>
          </p:cNvPr>
          <p:cNvGrpSpPr/>
          <p:nvPr/>
        </p:nvGrpSpPr>
        <p:grpSpPr>
          <a:xfrm>
            <a:off x="835572" y="2177933"/>
            <a:ext cx="2522483" cy="3765667"/>
            <a:chOff x="835572" y="2177933"/>
            <a:chExt cx="2522483" cy="3765667"/>
          </a:xfrm>
        </p:grpSpPr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71EC395D-1429-C14C-84E4-1B33FDE98331}"/>
                </a:ext>
              </a:extLst>
            </p:cNvPr>
            <p:cNvSpPr/>
            <p:nvPr/>
          </p:nvSpPr>
          <p:spPr>
            <a:xfrm>
              <a:off x="835572" y="2177933"/>
              <a:ext cx="2522483" cy="3765667"/>
            </a:xfrm>
            <a:prstGeom prst="round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BA3089D-A6E9-4A4F-8723-2939B4ED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6813" y="3147081"/>
              <a:ext cx="1080000" cy="10800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7D19098-64F7-D847-A7E3-C96CE2565740}"/>
                </a:ext>
              </a:extLst>
            </p:cNvPr>
            <p:cNvSpPr/>
            <p:nvPr/>
          </p:nvSpPr>
          <p:spPr>
            <a:xfrm>
              <a:off x="1090769" y="2342680"/>
              <a:ext cx="20120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0~2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D3E1BA-BE37-DD40-9712-BD2EC67733F7}"/>
                </a:ext>
              </a:extLst>
            </p:cNvPr>
            <p:cNvSpPr/>
            <p:nvPr/>
          </p:nvSpPr>
          <p:spPr>
            <a:xfrm>
              <a:off x="1440223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良好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B5082EE-A870-BE4C-9CC3-D0370188B2FA}"/>
              </a:ext>
            </a:extLst>
          </p:cNvPr>
          <p:cNvGrpSpPr/>
          <p:nvPr/>
        </p:nvGrpSpPr>
        <p:grpSpPr>
          <a:xfrm>
            <a:off x="3906704" y="2177933"/>
            <a:ext cx="2522483" cy="3765667"/>
            <a:chOff x="3800476" y="2177933"/>
            <a:chExt cx="2522483" cy="3765667"/>
          </a:xfrm>
        </p:grpSpPr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E69DD0DB-3755-3246-B427-48AACE860E15}"/>
                </a:ext>
              </a:extLst>
            </p:cNvPr>
            <p:cNvSpPr/>
            <p:nvPr/>
          </p:nvSpPr>
          <p:spPr>
            <a:xfrm>
              <a:off x="3800476" y="2177933"/>
              <a:ext cx="2522483" cy="3765667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724EC3C-3A18-A54F-A989-3C99BFA6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1717" y="3147081"/>
              <a:ext cx="1080000" cy="108000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E45EFC6-E570-3941-882A-8C7365F08FC8}"/>
                </a:ext>
              </a:extLst>
            </p:cNvPr>
            <p:cNvSpPr/>
            <p:nvPr/>
          </p:nvSpPr>
          <p:spPr>
            <a:xfrm>
              <a:off x="4055672" y="2342680"/>
              <a:ext cx="20120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3~6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62EC9FA-6998-664D-AB4E-4D58CA4AE0B2}"/>
                </a:ext>
              </a:extLst>
            </p:cNvPr>
            <p:cNvSpPr/>
            <p:nvPr/>
          </p:nvSpPr>
          <p:spPr>
            <a:xfrm>
              <a:off x="4405127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尚可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56F7736-0E57-6345-AFCA-A60BA641FEAD}"/>
              </a:ext>
            </a:extLst>
          </p:cNvPr>
          <p:cNvGrpSpPr/>
          <p:nvPr/>
        </p:nvGrpSpPr>
        <p:grpSpPr>
          <a:xfrm>
            <a:off x="6977836" y="2177933"/>
            <a:ext cx="2522483" cy="3765667"/>
            <a:chOff x="6765380" y="2177933"/>
            <a:chExt cx="2522483" cy="376566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B5280661-729B-6948-ACB3-8E50D25E3C1B}"/>
                </a:ext>
              </a:extLst>
            </p:cNvPr>
            <p:cNvSpPr/>
            <p:nvPr/>
          </p:nvSpPr>
          <p:spPr>
            <a:xfrm>
              <a:off x="6765380" y="2177933"/>
              <a:ext cx="2522483" cy="3765667"/>
            </a:xfrm>
            <a:prstGeom prst="round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6C82400-4253-C64E-8B7C-13062E66B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86621" y="3147081"/>
              <a:ext cx="1080000" cy="1080000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4EA09D3-B064-6D45-955E-C39856C83BE3}"/>
                </a:ext>
              </a:extLst>
            </p:cNvPr>
            <p:cNvSpPr/>
            <p:nvPr/>
          </p:nvSpPr>
          <p:spPr>
            <a:xfrm>
              <a:off x="7067865" y="2342680"/>
              <a:ext cx="1917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7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⬆︎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DBC7833-3571-C540-999F-8EE0AEF628EB}"/>
                </a:ext>
              </a:extLst>
            </p:cNvPr>
            <p:cNvSpPr/>
            <p:nvPr/>
          </p:nvSpPr>
          <p:spPr>
            <a:xfrm>
              <a:off x="7370031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不良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847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2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F9B404D-C689-E84F-A204-448B811E5B52}"/>
              </a:ext>
            </a:extLst>
          </p:cNvPr>
          <p:cNvGrpSpPr/>
          <p:nvPr/>
        </p:nvGrpSpPr>
        <p:grpSpPr>
          <a:xfrm>
            <a:off x="835572" y="2177933"/>
            <a:ext cx="2522483" cy="3765667"/>
            <a:chOff x="835572" y="2177933"/>
            <a:chExt cx="2522483" cy="3765667"/>
          </a:xfrm>
        </p:grpSpPr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71EC395D-1429-C14C-84E4-1B33FDE98331}"/>
                </a:ext>
              </a:extLst>
            </p:cNvPr>
            <p:cNvSpPr/>
            <p:nvPr/>
          </p:nvSpPr>
          <p:spPr>
            <a:xfrm>
              <a:off x="835572" y="2177933"/>
              <a:ext cx="2522483" cy="3765667"/>
            </a:xfrm>
            <a:prstGeom prst="round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BA3089D-A6E9-4A4F-8723-2939B4ED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6813" y="3147081"/>
              <a:ext cx="1080000" cy="10800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7D19098-64F7-D847-A7E3-C96CE2565740}"/>
                </a:ext>
              </a:extLst>
            </p:cNvPr>
            <p:cNvSpPr/>
            <p:nvPr/>
          </p:nvSpPr>
          <p:spPr>
            <a:xfrm>
              <a:off x="1090769" y="2342680"/>
              <a:ext cx="20120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0~2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D3E1BA-BE37-DD40-9712-BD2EC67733F7}"/>
                </a:ext>
              </a:extLst>
            </p:cNvPr>
            <p:cNvSpPr/>
            <p:nvPr/>
          </p:nvSpPr>
          <p:spPr>
            <a:xfrm>
              <a:off x="1440223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良好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B5082EE-A870-BE4C-9CC3-D0370188B2FA}"/>
              </a:ext>
            </a:extLst>
          </p:cNvPr>
          <p:cNvGrpSpPr/>
          <p:nvPr/>
        </p:nvGrpSpPr>
        <p:grpSpPr>
          <a:xfrm>
            <a:off x="3906704" y="2177933"/>
            <a:ext cx="2522483" cy="3765667"/>
            <a:chOff x="3800476" y="2177933"/>
            <a:chExt cx="2522483" cy="3765667"/>
          </a:xfrm>
        </p:grpSpPr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E69DD0DB-3755-3246-B427-48AACE860E15}"/>
                </a:ext>
              </a:extLst>
            </p:cNvPr>
            <p:cNvSpPr/>
            <p:nvPr/>
          </p:nvSpPr>
          <p:spPr>
            <a:xfrm>
              <a:off x="3800476" y="2177933"/>
              <a:ext cx="2522483" cy="3765667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724EC3C-3A18-A54F-A989-3C99BFA6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1717" y="3147081"/>
              <a:ext cx="1080000" cy="108000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E45EFC6-E570-3941-882A-8C7365F08FC8}"/>
                </a:ext>
              </a:extLst>
            </p:cNvPr>
            <p:cNvSpPr/>
            <p:nvPr/>
          </p:nvSpPr>
          <p:spPr>
            <a:xfrm>
              <a:off x="4055672" y="2342680"/>
              <a:ext cx="20120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3~6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62EC9FA-6998-664D-AB4E-4D58CA4AE0B2}"/>
                </a:ext>
              </a:extLst>
            </p:cNvPr>
            <p:cNvSpPr/>
            <p:nvPr/>
          </p:nvSpPr>
          <p:spPr>
            <a:xfrm>
              <a:off x="4405127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尚可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56F7736-0E57-6345-AFCA-A60BA641FEAD}"/>
              </a:ext>
            </a:extLst>
          </p:cNvPr>
          <p:cNvGrpSpPr/>
          <p:nvPr/>
        </p:nvGrpSpPr>
        <p:grpSpPr>
          <a:xfrm>
            <a:off x="6977836" y="2177933"/>
            <a:ext cx="2522483" cy="3765667"/>
            <a:chOff x="6765380" y="2177933"/>
            <a:chExt cx="2522483" cy="376566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B5280661-729B-6948-ACB3-8E50D25E3C1B}"/>
                </a:ext>
              </a:extLst>
            </p:cNvPr>
            <p:cNvSpPr/>
            <p:nvPr/>
          </p:nvSpPr>
          <p:spPr>
            <a:xfrm>
              <a:off x="6765380" y="2177933"/>
              <a:ext cx="2522483" cy="3765667"/>
            </a:xfrm>
            <a:prstGeom prst="round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6C82400-4253-C64E-8B7C-13062E66B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6621" y="3147081"/>
              <a:ext cx="1080000" cy="1080000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4EA09D3-B064-6D45-955E-C39856C83BE3}"/>
                </a:ext>
              </a:extLst>
            </p:cNvPr>
            <p:cNvSpPr/>
            <p:nvPr/>
          </p:nvSpPr>
          <p:spPr>
            <a:xfrm>
              <a:off x="7067865" y="2342680"/>
              <a:ext cx="1917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7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⬆︎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DBC7833-3571-C540-999F-8EE0AEF628EB}"/>
                </a:ext>
              </a:extLst>
            </p:cNvPr>
            <p:cNvSpPr/>
            <p:nvPr/>
          </p:nvSpPr>
          <p:spPr>
            <a:xfrm>
              <a:off x="7370031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不良</a:t>
              </a:r>
            </a:p>
          </p:txBody>
        </p:sp>
      </p:grp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508A5F75-0CFD-824E-AED4-12CA17B5673A}"/>
              </a:ext>
            </a:extLst>
          </p:cNvPr>
          <p:cNvCxnSpPr>
            <a:cxnSpLocks/>
          </p:cNvCxnSpPr>
          <p:nvPr/>
        </p:nvCxnSpPr>
        <p:spPr>
          <a:xfrm>
            <a:off x="972042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標題 1">
            <a:extLst>
              <a:ext uri="{FF2B5EF4-FFF2-40B4-BE49-F238E27FC236}">
                <a16:creationId xmlns:a16="http://schemas.microsoft.com/office/drawing/2014/main" id="{4DB3435D-79C5-F94E-946E-50782973AFC0}"/>
              </a:ext>
            </a:extLst>
          </p:cNvPr>
          <p:cNvSpPr txBox="1">
            <a:spLocks/>
          </p:cNvSpPr>
          <p:nvPr/>
        </p:nvSpPr>
        <p:spPr>
          <a:xfrm>
            <a:off x="9803916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F8FE3603-056A-8749-8F23-B0A91B14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7411" y="2359989"/>
            <a:ext cx="2880000" cy="2880000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15BB1C81-C76E-0843-879B-77E228CFE3A3}"/>
              </a:ext>
            </a:extLst>
          </p:cNvPr>
          <p:cNvSpPr/>
          <p:nvPr/>
        </p:nvSpPr>
        <p:spPr>
          <a:xfrm>
            <a:off x="14899006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2320990-18FA-084A-9E30-0BFA8E7A49B4}"/>
              </a:ext>
            </a:extLst>
          </p:cNvPr>
          <p:cNvSpPr/>
          <p:nvPr/>
        </p:nvSpPr>
        <p:spPr>
          <a:xfrm>
            <a:off x="14873371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6E120F7-811B-3945-938E-AEC5756E756B}"/>
              </a:ext>
            </a:extLst>
          </p:cNvPr>
          <p:cNvSpPr/>
          <p:nvPr/>
        </p:nvSpPr>
        <p:spPr>
          <a:xfrm>
            <a:off x="14899006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83C872E-DA4B-CF47-8AC8-ED26920B2525}"/>
              </a:ext>
            </a:extLst>
          </p:cNvPr>
          <p:cNvSpPr/>
          <p:nvPr/>
        </p:nvSpPr>
        <p:spPr>
          <a:xfrm>
            <a:off x="14847938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標題 1">
            <a:extLst>
              <a:ext uri="{FF2B5EF4-FFF2-40B4-BE49-F238E27FC236}">
                <a16:creationId xmlns:a16="http://schemas.microsoft.com/office/drawing/2014/main" id="{D7138DD0-84A5-ED4F-84F5-C10E5DF0FFB4}"/>
              </a:ext>
            </a:extLst>
          </p:cNvPr>
          <p:cNvSpPr txBox="1">
            <a:spLocks/>
          </p:cNvSpPr>
          <p:nvPr/>
        </p:nvSpPr>
        <p:spPr>
          <a:xfrm>
            <a:off x="14840030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/>
              <a:t>決策樹</a:t>
            </a:r>
            <a:endParaRPr kumimoji="1" lang="zh-TW" altLang="en-US" sz="3600" dirty="0"/>
          </a:p>
        </p:txBody>
      </p:sp>
      <p:sp>
        <p:nvSpPr>
          <p:cNvPr id="74" name="標題 1">
            <a:extLst>
              <a:ext uri="{FF2B5EF4-FFF2-40B4-BE49-F238E27FC236}">
                <a16:creationId xmlns:a16="http://schemas.microsoft.com/office/drawing/2014/main" id="{067FA998-A67A-D943-88BC-CB523CA808DF}"/>
              </a:ext>
            </a:extLst>
          </p:cNvPr>
          <p:cNvSpPr txBox="1">
            <a:spLocks/>
          </p:cNvSpPr>
          <p:nvPr/>
        </p:nvSpPr>
        <p:spPr>
          <a:xfrm>
            <a:off x="14886297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75" name="標題 1">
            <a:extLst>
              <a:ext uri="{FF2B5EF4-FFF2-40B4-BE49-F238E27FC236}">
                <a16:creationId xmlns:a16="http://schemas.microsoft.com/office/drawing/2014/main" id="{EE9A5721-EF0D-264B-AD88-2491FCB2604A}"/>
              </a:ext>
            </a:extLst>
          </p:cNvPr>
          <p:cNvSpPr txBox="1">
            <a:spLocks/>
          </p:cNvSpPr>
          <p:nvPr/>
        </p:nvSpPr>
        <p:spPr>
          <a:xfrm>
            <a:off x="14840030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76" name="標題 1">
            <a:extLst>
              <a:ext uri="{FF2B5EF4-FFF2-40B4-BE49-F238E27FC236}">
                <a16:creationId xmlns:a16="http://schemas.microsoft.com/office/drawing/2014/main" id="{93A91CD5-7D9D-5F4D-A576-8822C28FF709}"/>
              </a:ext>
            </a:extLst>
          </p:cNvPr>
          <p:cNvSpPr txBox="1">
            <a:spLocks/>
          </p:cNvSpPr>
          <p:nvPr/>
        </p:nvSpPr>
        <p:spPr>
          <a:xfrm>
            <a:off x="14937365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3456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3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0BDEE9E9-53BC-F544-8016-43EE70915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190" y="2428611"/>
            <a:ext cx="3731184" cy="266883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3200" dirty="0"/>
              <a:t>累積數據，並且以數據分析，接著透過機器學習的方式訓練出一個判斷其狀態的模型 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00C1BF55-D611-164E-A7B5-6B0B0EA9DC84}"/>
              </a:ext>
            </a:extLst>
          </p:cNvPr>
          <p:cNvCxnSpPr>
            <a:cxnSpLocks/>
          </p:cNvCxnSpPr>
          <p:nvPr/>
        </p:nvCxnSpPr>
        <p:spPr>
          <a:xfrm>
            <a:off x="20227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標題 1">
            <a:extLst>
              <a:ext uri="{FF2B5EF4-FFF2-40B4-BE49-F238E27FC236}">
                <a16:creationId xmlns:a16="http://schemas.microsoft.com/office/drawing/2014/main" id="{D326CBFD-BABE-6141-97A8-A5DD6A606D99}"/>
              </a:ext>
            </a:extLst>
          </p:cNvPr>
          <p:cNvSpPr txBox="1">
            <a:spLocks/>
          </p:cNvSpPr>
          <p:nvPr/>
        </p:nvSpPr>
        <p:spPr>
          <a:xfrm>
            <a:off x="30005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2A3244E-A003-4E48-A91F-FE95A99C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49" y="2359989"/>
            <a:ext cx="2880000" cy="288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600DD8F-C735-7E49-9BD1-615020491C31}"/>
              </a:ext>
            </a:extLst>
          </p:cNvPr>
          <p:cNvSpPr/>
          <p:nvPr/>
        </p:nvSpPr>
        <p:spPr>
          <a:xfrm>
            <a:off x="5395144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DEFA73C-33B8-F64E-8005-9D295696A10F}"/>
              </a:ext>
            </a:extLst>
          </p:cNvPr>
          <p:cNvSpPr/>
          <p:nvPr/>
        </p:nvSpPr>
        <p:spPr>
          <a:xfrm>
            <a:off x="5369509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C176887-3CD9-6C40-B509-44C1C8C64B6C}"/>
              </a:ext>
            </a:extLst>
          </p:cNvPr>
          <p:cNvSpPr/>
          <p:nvPr/>
        </p:nvSpPr>
        <p:spPr>
          <a:xfrm>
            <a:off x="5395144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6AD6D80-71FC-C641-81E0-2EE08B5C96DE}"/>
              </a:ext>
            </a:extLst>
          </p:cNvPr>
          <p:cNvSpPr/>
          <p:nvPr/>
        </p:nvSpPr>
        <p:spPr>
          <a:xfrm>
            <a:off x="5344076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2248C5BF-3B54-FC45-B335-1F0AD91C5D45}"/>
              </a:ext>
            </a:extLst>
          </p:cNvPr>
          <p:cNvSpPr txBox="1">
            <a:spLocks/>
          </p:cNvSpPr>
          <p:nvPr/>
        </p:nvSpPr>
        <p:spPr>
          <a:xfrm>
            <a:off x="5336168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/>
              <a:t>決策樹</a:t>
            </a:r>
            <a:endParaRPr kumimoji="1" lang="zh-TW" altLang="en-US" sz="3600" dirty="0"/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019B6948-9E1A-5747-9ECF-C1E289025E38}"/>
              </a:ext>
            </a:extLst>
          </p:cNvPr>
          <p:cNvSpPr txBox="1">
            <a:spLocks/>
          </p:cNvSpPr>
          <p:nvPr/>
        </p:nvSpPr>
        <p:spPr>
          <a:xfrm>
            <a:off x="5382435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6125D102-2E30-254C-A9DF-855283D25140}"/>
              </a:ext>
            </a:extLst>
          </p:cNvPr>
          <p:cNvSpPr txBox="1">
            <a:spLocks/>
          </p:cNvSpPr>
          <p:nvPr/>
        </p:nvSpPr>
        <p:spPr>
          <a:xfrm>
            <a:off x="5336168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5" name="標題 1">
            <a:extLst>
              <a:ext uri="{FF2B5EF4-FFF2-40B4-BE49-F238E27FC236}">
                <a16:creationId xmlns:a16="http://schemas.microsoft.com/office/drawing/2014/main" id="{B709AC23-81AB-9541-9A69-5947EEAEF982}"/>
              </a:ext>
            </a:extLst>
          </p:cNvPr>
          <p:cNvSpPr txBox="1">
            <a:spLocks/>
          </p:cNvSpPr>
          <p:nvPr/>
        </p:nvSpPr>
        <p:spPr>
          <a:xfrm>
            <a:off x="5433503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63286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3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00C1BF55-D611-164E-A7B5-6B0B0EA9DC84}"/>
              </a:ext>
            </a:extLst>
          </p:cNvPr>
          <p:cNvCxnSpPr>
            <a:cxnSpLocks/>
          </p:cNvCxnSpPr>
          <p:nvPr/>
        </p:nvCxnSpPr>
        <p:spPr>
          <a:xfrm>
            <a:off x="20227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標題 1">
            <a:extLst>
              <a:ext uri="{FF2B5EF4-FFF2-40B4-BE49-F238E27FC236}">
                <a16:creationId xmlns:a16="http://schemas.microsoft.com/office/drawing/2014/main" id="{D326CBFD-BABE-6141-97A8-A5DD6A606D99}"/>
              </a:ext>
            </a:extLst>
          </p:cNvPr>
          <p:cNvSpPr txBox="1">
            <a:spLocks/>
          </p:cNvSpPr>
          <p:nvPr/>
        </p:nvSpPr>
        <p:spPr>
          <a:xfrm>
            <a:off x="30005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2A3244E-A003-4E48-A91F-FE95A99C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49" y="2359989"/>
            <a:ext cx="2880000" cy="288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600DD8F-C735-7E49-9BD1-615020491C31}"/>
              </a:ext>
            </a:extLst>
          </p:cNvPr>
          <p:cNvSpPr/>
          <p:nvPr/>
        </p:nvSpPr>
        <p:spPr>
          <a:xfrm>
            <a:off x="5395144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DEFA73C-33B8-F64E-8005-9D295696A10F}"/>
              </a:ext>
            </a:extLst>
          </p:cNvPr>
          <p:cNvSpPr/>
          <p:nvPr/>
        </p:nvSpPr>
        <p:spPr>
          <a:xfrm>
            <a:off x="5369509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C176887-3CD9-6C40-B509-44C1C8C64B6C}"/>
              </a:ext>
            </a:extLst>
          </p:cNvPr>
          <p:cNvSpPr/>
          <p:nvPr/>
        </p:nvSpPr>
        <p:spPr>
          <a:xfrm>
            <a:off x="5395144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6AD6D80-71FC-C641-81E0-2EE08B5C96DE}"/>
              </a:ext>
            </a:extLst>
          </p:cNvPr>
          <p:cNvSpPr/>
          <p:nvPr/>
        </p:nvSpPr>
        <p:spPr>
          <a:xfrm>
            <a:off x="5344076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2248C5BF-3B54-FC45-B335-1F0AD91C5D45}"/>
              </a:ext>
            </a:extLst>
          </p:cNvPr>
          <p:cNvSpPr txBox="1">
            <a:spLocks/>
          </p:cNvSpPr>
          <p:nvPr/>
        </p:nvSpPr>
        <p:spPr>
          <a:xfrm>
            <a:off x="5336168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019B6948-9E1A-5747-9ECF-C1E289025E38}"/>
              </a:ext>
            </a:extLst>
          </p:cNvPr>
          <p:cNvSpPr txBox="1">
            <a:spLocks/>
          </p:cNvSpPr>
          <p:nvPr/>
        </p:nvSpPr>
        <p:spPr>
          <a:xfrm>
            <a:off x="5382435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6125D102-2E30-254C-A9DF-855283D25140}"/>
              </a:ext>
            </a:extLst>
          </p:cNvPr>
          <p:cNvSpPr txBox="1">
            <a:spLocks/>
          </p:cNvSpPr>
          <p:nvPr/>
        </p:nvSpPr>
        <p:spPr>
          <a:xfrm>
            <a:off x="5336168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5" name="標題 1">
            <a:extLst>
              <a:ext uri="{FF2B5EF4-FFF2-40B4-BE49-F238E27FC236}">
                <a16:creationId xmlns:a16="http://schemas.microsoft.com/office/drawing/2014/main" id="{B709AC23-81AB-9541-9A69-5947EEAEF982}"/>
              </a:ext>
            </a:extLst>
          </p:cNvPr>
          <p:cNvSpPr txBox="1">
            <a:spLocks/>
          </p:cNvSpPr>
          <p:nvPr/>
        </p:nvSpPr>
        <p:spPr>
          <a:xfrm>
            <a:off x="5433503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67ECFCA1-8CAA-2D49-8586-27126DDA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3203" y="1678437"/>
            <a:ext cx="1440000" cy="1440000"/>
          </a:xfrm>
          <a:prstGeom prst="rect">
            <a:avLst/>
          </a:prstGeom>
        </p:spPr>
      </p:pic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A17022EE-17D9-C148-BF0E-8F4CB6CE9B81}"/>
              </a:ext>
            </a:extLst>
          </p:cNvPr>
          <p:cNvCxnSpPr>
            <a:cxnSpLocks/>
          </p:cNvCxnSpPr>
          <p:nvPr/>
        </p:nvCxnSpPr>
        <p:spPr>
          <a:xfrm>
            <a:off x="8821477" y="3799989"/>
            <a:ext cx="3194042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標題 1">
            <a:extLst>
              <a:ext uri="{FF2B5EF4-FFF2-40B4-BE49-F238E27FC236}">
                <a16:creationId xmlns:a16="http://schemas.microsoft.com/office/drawing/2014/main" id="{81D0E6A3-CDA8-3A4B-9844-B223A885AAD9}"/>
              </a:ext>
            </a:extLst>
          </p:cNvPr>
          <p:cNvSpPr txBox="1">
            <a:spLocks/>
          </p:cNvSpPr>
          <p:nvPr/>
        </p:nvSpPr>
        <p:spPr>
          <a:xfrm>
            <a:off x="933489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裝置製作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B51EEF8A-DA4D-1F47-951F-B510E05F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7219" y="2102073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57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4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00C1BF55-D611-164E-A7B5-6B0B0EA9DC84}"/>
              </a:ext>
            </a:extLst>
          </p:cNvPr>
          <p:cNvCxnSpPr>
            <a:cxnSpLocks/>
          </p:cNvCxnSpPr>
          <p:nvPr/>
        </p:nvCxnSpPr>
        <p:spPr>
          <a:xfrm>
            <a:off x="-810353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標題 1">
            <a:extLst>
              <a:ext uri="{FF2B5EF4-FFF2-40B4-BE49-F238E27FC236}">
                <a16:creationId xmlns:a16="http://schemas.microsoft.com/office/drawing/2014/main" id="{D326CBFD-BABE-6141-97A8-A5DD6A606D99}"/>
              </a:ext>
            </a:extLst>
          </p:cNvPr>
          <p:cNvSpPr txBox="1">
            <a:spLocks/>
          </p:cNvSpPr>
          <p:nvPr/>
        </p:nvSpPr>
        <p:spPr>
          <a:xfrm>
            <a:off x="-8005746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2A3244E-A003-4E48-A91F-FE95A99C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2251" y="2359989"/>
            <a:ext cx="2880000" cy="288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600DD8F-C735-7E49-9BD1-615020491C31}"/>
              </a:ext>
            </a:extLst>
          </p:cNvPr>
          <p:cNvSpPr/>
          <p:nvPr/>
        </p:nvSpPr>
        <p:spPr>
          <a:xfrm>
            <a:off x="-2910656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DEFA73C-33B8-F64E-8005-9D295696A10F}"/>
              </a:ext>
            </a:extLst>
          </p:cNvPr>
          <p:cNvSpPr/>
          <p:nvPr/>
        </p:nvSpPr>
        <p:spPr>
          <a:xfrm>
            <a:off x="-2936291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C176887-3CD9-6C40-B509-44C1C8C64B6C}"/>
              </a:ext>
            </a:extLst>
          </p:cNvPr>
          <p:cNvSpPr/>
          <p:nvPr/>
        </p:nvSpPr>
        <p:spPr>
          <a:xfrm>
            <a:off x="-2910656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6AD6D80-71FC-C641-81E0-2EE08B5C96DE}"/>
              </a:ext>
            </a:extLst>
          </p:cNvPr>
          <p:cNvSpPr/>
          <p:nvPr/>
        </p:nvSpPr>
        <p:spPr>
          <a:xfrm>
            <a:off x="-2961724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2248C5BF-3B54-FC45-B335-1F0AD91C5D45}"/>
              </a:ext>
            </a:extLst>
          </p:cNvPr>
          <p:cNvSpPr txBox="1">
            <a:spLocks/>
          </p:cNvSpPr>
          <p:nvPr/>
        </p:nvSpPr>
        <p:spPr>
          <a:xfrm>
            <a:off x="-2969632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/>
              <a:t>決策樹</a:t>
            </a:r>
            <a:endParaRPr kumimoji="1" lang="zh-TW" altLang="en-US" sz="3600" dirty="0"/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019B6948-9E1A-5747-9ECF-C1E289025E38}"/>
              </a:ext>
            </a:extLst>
          </p:cNvPr>
          <p:cNvSpPr txBox="1">
            <a:spLocks/>
          </p:cNvSpPr>
          <p:nvPr/>
        </p:nvSpPr>
        <p:spPr>
          <a:xfrm>
            <a:off x="-2923365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6125D102-2E30-254C-A9DF-855283D25140}"/>
              </a:ext>
            </a:extLst>
          </p:cNvPr>
          <p:cNvSpPr txBox="1">
            <a:spLocks/>
          </p:cNvSpPr>
          <p:nvPr/>
        </p:nvSpPr>
        <p:spPr>
          <a:xfrm>
            <a:off x="-2969632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5" name="標題 1">
            <a:extLst>
              <a:ext uri="{FF2B5EF4-FFF2-40B4-BE49-F238E27FC236}">
                <a16:creationId xmlns:a16="http://schemas.microsoft.com/office/drawing/2014/main" id="{B709AC23-81AB-9541-9A69-5947EEAEF982}"/>
              </a:ext>
            </a:extLst>
          </p:cNvPr>
          <p:cNvSpPr txBox="1">
            <a:spLocks/>
          </p:cNvSpPr>
          <p:nvPr/>
        </p:nvSpPr>
        <p:spPr>
          <a:xfrm>
            <a:off x="-2872297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523A6D3-8AAF-ED47-8F48-E128CD80B66C}"/>
              </a:ext>
            </a:extLst>
          </p:cNvPr>
          <p:cNvCxnSpPr>
            <a:cxnSpLocks/>
          </p:cNvCxnSpPr>
          <p:nvPr/>
        </p:nvCxnSpPr>
        <p:spPr>
          <a:xfrm>
            <a:off x="185477" y="3799989"/>
            <a:ext cx="3194042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標題 1">
            <a:extLst>
              <a:ext uri="{FF2B5EF4-FFF2-40B4-BE49-F238E27FC236}">
                <a16:creationId xmlns:a16="http://schemas.microsoft.com/office/drawing/2014/main" id="{097486A5-2AEB-D849-BC23-A6FABA9BEC82}"/>
              </a:ext>
            </a:extLst>
          </p:cNvPr>
          <p:cNvSpPr txBox="1">
            <a:spLocks/>
          </p:cNvSpPr>
          <p:nvPr/>
        </p:nvSpPr>
        <p:spPr>
          <a:xfrm>
            <a:off x="69889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裝置製作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D44BB3-C46C-C240-AB39-0E7A5EE10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9" y="2102073"/>
            <a:ext cx="3240000" cy="3240000"/>
          </a:xfrm>
          <a:prstGeom prst="rect">
            <a:avLst/>
          </a:prstGeom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16987764-429C-FE4E-B669-9E4A36BA7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7676" y="3612384"/>
            <a:ext cx="5630326" cy="17839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>
                <a:solidFill>
                  <a:srgbClr val="00B050"/>
                </a:solidFill>
              </a:rPr>
              <a:t>0</a:t>
            </a:r>
            <a:r>
              <a:rPr kumimoji="1" lang="zh-TW" altLang="en-US" sz="2000" b="1" dirty="0">
                <a:solidFill>
                  <a:srgbClr val="00B050"/>
                </a:solidFill>
              </a:rPr>
              <a:t>（食物完全沒有測出腐敗的跡象）</a:t>
            </a:r>
            <a:endParaRPr kumimoji="1" lang="en-US" altLang="zh-TW" sz="2000" b="1" dirty="0">
              <a:solidFill>
                <a:srgbClr val="00B05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>
                <a:solidFill>
                  <a:srgbClr val="FFC000"/>
                </a:solidFill>
              </a:rPr>
              <a:t>1</a:t>
            </a:r>
            <a:r>
              <a:rPr kumimoji="1" lang="zh-TW" altLang="en-US" sz="2000" b="1" dirty="0">
                <a:solidFill>
                  <a:srgbClr val="FFC000"/>
                </a:solidFill>
              </a:rPr>
              <a:t>（食物可能有很低程度損壞）</a:t>
            </a:r>
            <a:endParaRPr kumimoji="1" lang="en-US" altLang="zh-TW" sz="2000" b="1" dirty="0">
              <a:solidFill>
                <a:srgbClr val="FFC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>
                <a:solidFill>
                  <a:srgbClr val="FF0000"/>
                </a:solidFill>
              </a:rPr>
              <a:t>2</a:t>
            </a:r>
            <a:r>
              <a:rPr kumimoji="1" lang="zh-TW" altLang="en-US" sz="2000" b="1" dirty="0">
                <a:solidFill>
                  <a:srgbClr val="FF0000"/>
                </a:solidFill>
              </a:rPr>
              <a:t>（極建議丟棄）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AE74B7-477D-7141-A96F-32D2ADFD3F08}"/>
              </a:ext>
            </a:extLst>
          </p:cNvPr>
          <p:cNvSpPr/>
          <p:nvPr/>
        </p:nvSpPr>
        <p:spPr>
          <a:xfrm>
            <a:off x="7131641" y="1716537"/>
            <a:ext cx="467935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32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作出一個容器用於保存肉品同時收納相關感測器設備並做出區隔，且能夠測量後顯示：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2453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955" y="233481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研究結果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2970007" y="2062734"/>
            <a:ext cx="1547333" cy="1547333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3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69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圓角矩形 31">
            <a:extLst>
              <a:ext uri="{FF2B5EF4-FFF2-40B4-BE49-F238E27FC236}">
                <a16:creationId xmlns:a16="http://schemas.microsoft.com/office/drawing/2014/main" id="{10A6D402-E3C6-7944-9437-01CDD793B883}"/>
              </a:ext>
            </a:extLst>
          </p:cNvPr>
          <p:cNvSpPr/>
          <p:nvPr/>
        </p:nvSpPr>
        <p:spPr>
          <a:xfrm>
            <a:off x="8258280" y="5016137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9266043-8EC1-6C41-A868-D006DE872614}"/>
              </a:ext>
            </a:extLst>
          </p:cNvPr>
          <p:cNvSpPr/>
          <p:nvPr/>
        </p:nvSpPr>
        <p:spPr>
          <a:xfrm>
            <a:off x="5754635" y="5017736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D6FFF69-1F35-FF44-8F7B-7270628B6220}"/>
              </a:ext>
            </a:extLst>
          </p:cNvPr>
          <p:cNvSpPr/>
          <p:nvPr/>
        </p:nvSpPr>
        <p:spPr>
          <a:xfrm>
            <a:off x="3885495" y="5016137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D96D6EF-6447-D347-B472-0A51E024FCA7}"/>
              </a:ext>
            </a:extLst>
          </p:cNvPr>
          <p:cNvSpPr/>
          <p:nvPr/>
        </p:nvSpPr>
        <p:spPr>
          <a:xfrm>
            <a:off x="2236058" y="5016137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研究結果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｜模型時間準確度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08D39EC-2CB5-5B4A-A657-E3430ED3435C}"/>
              </a:ext>
            </a:extLst>
          </p:cNvPr>
          <p:cNvCxnSpPr>
            <a:cxnSpLocks/>
          </p:cNvCxnSpPr>
          <p:nvPr/>
        </p:nvCxnSpPr>
        <p:spPr>
          <a:xfrm flipV="1">
            <a:off x="1126490" y="1498600"/>
            <a:ext cx="0" cy="386037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F580CD51-CFE3-7844-A5D4-25E96241900E}"/>
              </a:ext>
            </a:extLst>
          </p:cNvPr>
          <p:cNvCxnSpPr>
            <a:cxnSpLocks/>
          </p:cNvCxnSpPr>
          <p:nvPr/>
        </p:nvCxnSpPr>
        <p:spPr>
          <a:xfrm>
            <a:off x="1131911" y="5358970"/>
            <a:ext cx="9631883" cy="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A33F9EC-F0C0-3140-9A13-4A4131FB5640}"/>
              </a:ext>
            </a:extLst>
          </p:cNvPr>
          <p:cNvSpPr/>
          <p:nvPr/>
        </p:nvSpPr>
        <p:spPr>
          <a:xfrm>
            <a:off x="3650516" y="5489613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0DA7088-C65C-704F-9440-BAFEEA440EF1}"/>
              </a:ext>
            </a:extLst>
          </p:cNvPr>
          <p:cNvSpPr/>
          <p:nvPr/>
        </p:nvSpPr>
        <p:spPr>
          <a:xfrm>
            <a:off x="5092920" y="5489613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92A8DC-E4EE-424B-82EE-6C0DB5A62D4A}"/>
              </a:ext>
            </a:extLst>
          </p:cNvPr>
          <p:cNvSpPr/>
          <p:nvPr/>
        </p:nvSpPr>
        <p:spPr>
          <a:xfrm>
            <a:off x="7354738" y="548961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3FDE190-155A-FF40-8241-AB0FC55CE641}"/>
              </a:ext>
            </a:extLst>
          </p:cNvPr>
          <p:cNvSpPr/>
          <p:nvPr/>
        </p:nvSpPr>
        <p:spPr>
          <a:xfrm>
            <a:off x="1775803" y="5489614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4AEA15F4-A13A-044E-BD18-93912454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95" y="5489614"/>
            <a:ext cx="1563340" cy="635771"/>
          </a:xfrm>
        </p:spPr>
        <p:txBody>
          <a:bodyPr>
            <a:noAutofit/>
          </a:bodyPr>
          <a:lstStyle/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A79A7827-AF82-6C4D-9C0D-E6C680D3C087}"/>
              </a:ext>
            </a:extLst>
          </p:cNvPr>
          <p:cNvSpPr txBox="1">
            <a:spLocks/>
          </p:cNvSpPr>
          <p:nvPr/>
        </p:nvSpPr>
        <p:spPr>
          <a:xfrm>
            <a:off x="3637807" y="5489614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32325678-3E1B-5D46-BCB0-9989D9888BC7}"/>
              </a:ext>
            </a:extLst>
          </p:cNvPr>
          <p:cNvSpPr txBox="1">
            <a:spLocks/>
          </p:cNvSpPr>
          <p:nvPr/>
        </p:nvSpPr>
        <p:spPr>
          <a:xfrm>
            <a:off x="5059579" y="5489614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7DC7E5ED-9D5F-854D-BFA4-4172415E77C4}"/>
              </a:ext>
            </a:extLst>
          </p:cNvPr>
          <p:cNvSpPr txBox="1">
            <a:spLocks/>
          </p:cNvSpPr>
          <p:nvPr/>
        </p:nvSpPr>
        <p:spPr>
          <a:xfrm>
            <a:off x="7393097" y="548961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sp>
        <p:nvSpPr>
          <p:cNvPr id="35" name="標題 1">
            <a:extLst>
              <a:ext uri="{FF2B5EF4-FFF2-40B4-BE49-F238E27FC236}">
                <a16:creationId xmlns:a16="http://schemas.microsoft.com/office/drawing/2014/main" id="{65D6289D-126B-234E-9B7B-9C08B8E4AEF4}"/>
              </a:ext>
            </a:extLst>
          </p:cNvPr>
          <p:cNvSpPr txBox="1">
            <a:spLocks/>
          </p:cNvSpPr>
          <p:nvPr/>
        </p:nvSpPr>
        <p:spPr>
          <a:xfrm>
            <a:off x="279161" y="2695547"/>
            <a:ext cx="661716" cy="1466476"/>
          </a:xfrm>
          <a:prstGeom prst="rect">
            <a:avLst/>
          </a:prstGeom>
        </p:spPr>
        <p:txBody>
          <a:bodyPr vert="eaVert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準確度</a:t>
            </a:r>
          </a:p>
        </p:txBody>
      </p:sp>
    </p:spTree>
    <p:extLst>
      <p:ext uri="{BB962C8B-B14F-4D97-AF65-F5344CB8AC3E}">
        <p14:creationId xmlns:p14="http://schemas.microsoft.com/office/powerpoint/2010/main" val="93400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A937C1A-6940-CB4E-BACF-4BBD8688E045}"/>
              </a:ext>
            </a:extLst>
          </p:cNvPr>
          <p:cNvGrpSpPr/>
          <p:nvPr/>
        </p:nvGrpSpPr>
        <p:grpSpPr>
          <a:xfrm>
            <a:off x="5232101" y="745067"/>
            <a:ext cx="2729499" cy="778933"/>
            <a:chOff x="5232101" y="745067"/>
            <a:chExt cx="2729499" cy="778933"/>
          </a:xfrm>
        </p:grpSpPr>
        <p:sp>
          <p:nvSpPr>
            <p:cNvPr id="4" name="菱形 3">
              <a:extLst>
                <a:ext uri="{FF2B5EF4-FFF2-40B4-BE49-F238E27FC236}">
                  <a16:creationId xmlns:a16="http://schemas.microsoft.com/office/drawing/2014/main" id="{7158ED5E-9030-4642-9E4D-DA25E59E3527}"/>
                </a:ext>
              </a:extLst>
            </p:cNvPr>
            <p:cNvSpPr/>
            <p:nvPr/>
          </p:nvSpPr>
          <p:spPr>
            <a:xfrm>
              <a:off x="5232101" y="745067"/>
              <a:ext cx="778933" cy="77893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1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B89DE59-32C1-A143-A237-3F1B8065430B}"/>
                </a:ext>
              </a:extLst>
            </p:cNvPr>
            <p:cNvSpPr txBox="1"/>
            <p:nvPr/>
          </p:nvSpPr>
          <p:spPr>
            <a:xfrm>
              <a:off x="6105361" y="848139"/>
              <a:ext cx="1856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研究動機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A6D8D887-96CA-AE46-9C5B-6E3BF85E904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72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E08161-BA48-F84E-8015-DA0F81DA7B4E}"/>
              </a:ext>
            </a:extLst>
          </p:cNvPr>
          <p:cNvSpPr txBox="1"/>
          <p:nvPr/>
        </p:nvSpPr>
        <p:spPr>
          <a:xfrm>
            <a:off x="1270337" y="282883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7200" b="1" dirty="0">
                <a:solidFill>
                  <a:schemeClr val="bg1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04B5FF1-E3F3-7E4C-96DD-B25072394FC8}"/>
              </a:ext>
            </a:extLst>
          </p:cNvPr>
          <p:cNvGrpSpPr/>
          <p:nvPr/>
        </p:nvGrpSpPr>
        <p:grpSpPr>
          <a:xfrm>
            <a:off x="5230356" y="5334000"/>
            <a:ext cx="3986506" cy="778933"/>
            <a:chOff x="5230356" y="5334000"/>
            <a:chExt cx="3986506" cy="778933"/>
          </a:xfrm>
        </p:grpSpPr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FBC53537-9C8F-874A-8ECD-F957285F6AA5}"/>
                </a:ext>
              </a:extLst>
            </p:cNvPr>
            <p:cNvSpPr/>
            <p:nvPr/>
          </p:nvSpPr>
          <p:spPr>
            <a:xfrm>
              <a:off x="6247327" y="5626553"/>
              <a:ext cx="2837543" cy="205935"/>
            </a:xfrm>
            <a:prstGeom prst="roundRect">
              <a:avLst/>
            </a:prstGeom>
            <a:solidFill>
              <a:srgbClr val="FFE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23AACBDB-9A63-1341-966A-D97CEB02A0CC}"/>
                </a:ext>
              </a:extLst>
            </p:cNvPr>
            <p:cNvSpPr/>
            <p:nvPr/>
          </p:nvSpPr>
          <p:spPr>
            <a:xfrm>
              <a:off x="5230356" y="5334000"/>
              <a:ext cx="778933" cy="778933"/>
            </a:xfrm>
            <a:prstGeom prst="diamond">
              <a:avLst/>
            </a:prstGeom>
            <a:solidFill>
              <a:srgbClr val="323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4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7C2B45E-7396-1B4F-8716-74E971E10754}"/>
                </a:ext>
              </a:extLst>
            </p:cNvPr>
            <p:cNvSpPr txBox="1"/>
            <p:nvPr/>
          </p:nvSpPr>
          <p:spPr>
            <a:xfrm>
              <a:off x="6105361" y="5425086"/>
              <a:ext cx="3111501" cy="584775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未來期許與展望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D70B23A-8B34-A940-8260-125761D57F65}"/>
              </a:ext>
            </a:extLst>
          </p:cNvPr>
          <p:cNvGrpSpPr/>
          <p:nvPr/>
        </p:nvGrpSpPr>
        <p:grpSpPr>
          <a:xfrm>
            <a:off x="5228611" y="2274711"/>
            <a:ext cx="2732989" cy="778933"/>
            <a:chOff x="5228611" y="1892300"/>
            <a:chExt cx="2732989" cy="778933"/>
          </a:xfrm>
        </p:grpSpPr>
        <p:sp>
          <p:nvSpPr>
            <p:cNvPr id="5" name="菱形 4">
              <a:extLst>
                <a:ext uri="{FF2B5EF4-FFF2-40B4-BE49-F238E27FC236}">
                  <a16:creationId xmlns:a16="http://schemas.microsoft.com/office/drawing/2014/main" id="{BD156BE8-CFF3-FF48-A1A5-1328AE3E62EC}"/>
                </a:ext>
              </a:extLst>
            </p:cNvPr>
            <p:cNvSpPr/>
            <p:nvPr/>
          </p:nvSpPr>
          <p:spPr>
            <a:xfrm>
              <a:off x="5228611" y="1892300"/>
              <a:ext cx="778933" cy="77893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2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4380F8A-FF55-A444-8092-DE60238D1F4E}"/>
                </a:ext>
              </a:extLst>
            </p:cNvPr>
            <p:cNvSpPr txBox="1"/>
            <p:nvPr/>
          </p:nvSpPr>
          <p:spPr>
            <a:xfrm>
              <a:off x="6105361" y="1992375"/>
              <a:ext cx="1856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研究方法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5335855-4F24-8847-99E2-7DEA7EDA4E5E}"/>
              </a:ext>
            </a:extLst>
          </p:cNvPr>
          <p:cNvGrpSpPr/>
          <p:nvPr/>
        </p:nvGrpSpPr>
        <p:grpSpPr>
          <a:xfrm>
            <a:off x="5226866" y="3804355"/>
            <a:ext cx="2734734" cy="778933"/>
            <a:chOff x="5226866" y="3039533"/>
            <a:chExt cx="2734734" cy="778933"/>
          </a:xfrm>
        </p:grpSpPr>
        <p:sp>
          <p:nvSpPr>
            <p:cNvPr id="6" name="菱形 5">
              <a:extLst>
                <a:ext uri="{FF2B5EF4-FFF2-40B4-BE49-F238E27FC236}">
                  <a16:creationId xmlns:a16="http://schemas.microsoft.com/office/drawing/2014/main" id="{41003B24-6395-AF44-9628-4215458175BB}"/>
                </a:ext>
              </a:extLst>
            </p:cNvPr>
            <p:cNvSpPr/>
            <p:nvPr/>
          </p:nvSpPr>
          <p:spPr>
            <a:xfrm>
              <a:off x="5226866" y="3039533"/>
              <a:ext cx="778933" cy="77893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1E1B342-A2A1-CC4E-9003-4A14D907401A}"/>
                </a:ext>
              </a:extLst>
            </p:cNvPr>
            <p:cNvSpPr txBox="1"/>
            <p:nvPr/>
          </p:nvSpPr>
          <p:spPr>
            <a:xfrm>
              <a:off x="6105361" y="3136612"/>
              <a:ext cx="1856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研究結果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586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圓角矩形 31">
            <a:extLst>
              <a:ext uri="{FF2B5EF4-FFF2-40B4-BE49-F238E27FC236}">
                <a16:creationId xmlns:a16="http://schemas.microsoft.com/office/drawing/2014/main" id="{10A6D402-E3C6-7944-9437-01CDD793B883}"/>
              </a:ext>
            </a:extLst>
          </p:cNvPr>
          <p:cNvSpPr/>
          <p:nvPr/>
        </p:nvSpPr>
        <p:spPr>
          <a:xfrm>
            <a:off x="8258280" y="1978168"/>
            <a:ext cx="627014" cy="3405926"/>
          </a:xfrm>
          <a:prstGeom prst="roundRect">
            <a:avLst/>
          </a:prstGeom>
          <a:solidFill>
            <a:srgbClr val="039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9266043-8EC1-6C41-A868-D006DE872614}"/>
              </a:ext>
            </a:extLst>
          </p:cNvPr>
          <p:cNvSpPr/>
          <p:nvPr/>
        </p:nvSpPr>
        <p:spPr>
          <a:xfrm>
            <a:off x="5754635" y="1979767"/>
            <a:ext cx="627014" cy="3405926"/>
          </a:xfrm>
          <a:prstGeom prst="roundRect">
            <a:avLst/>
          </a:prstGeom>
          <a:solidFill>
            <a:srgbClr val="01B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D6FFF69-1F35-FF44-8F7B-7270628B6220}"/>
              </a:ext>
            </a:extLst>
          </p:cNvPr>
          <p:cNvSpPr/>
          <p:nvPr/>
        </p:nvSpPr>
        <p:spPr>
          <a:xfrm>
            <a:off x="3885495" y="1979766"/>
            <a:ext cx="627014" cy="3404328"/>
          </a:xfrm>
          <a:prstGeom prst="roundRect">
            <a:avLst/>
          </a:prstGeom>
          <a:solidFill>
            <a:srgbClr val="FF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D96D6EF-6447-D347-B472-0A51E024FCA7}"/>
              </a:ext>
            </a:extLst>
          </p:cNvPr>
          <p:cNvSpPr/>
          <p:nvPr/>
        </p:nvSpPr>
        <p:spPr>
          <a:xfrm>
            <a:off x="2236058" y="1776565"/>
            <a:ext cx="627014" cy="3607529"/>
          </a:xfrm>
          <a:prstGeom prst="roundRect">
            <a:avLst/>
          </a:prstGeom>
          <a:solidFill>
            <a:srgbClr val="FF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研究結果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｜模型時間準確度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08D39EC-2CB5-5B4A-A657-E3430ED3435C}"/>
              </a:ext>
            </a:extLst>
          </p:cNvPr>
          <p:cNvCxnSpPr>
            <a:cxnSpLocks/>
          </p:cNvCxnSpPr>
          <p:nvPr/>
        </p:nvCxnSpPr>
        <p:spPr>
          <a:xfrm flipV="1">
            <a:off x="1126490" y="1498600"/>
            <a:ext cx="0" cy="386037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F580CD51-CFE3-7844-A5D4-25E96241900E}"/>
              </a:ext>
            </a:extLst>
          </p:cNvPr>
          <p:cNvCxnSpPr>
            <a:cxnSpLocks/>
          </p:cNvCxnSpPr>
          <p:nvPr/>
        </p:nvCxnSpPr>
        <p:spPr>
          <a:xfrm>
            <a:off x="1131911" y="5358970"/>
            <a:ext cx="9631883" cy="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A33F9EC-F0C0-3140-9A13-4A4131FB5640}"/>
              </a:ext>
            </a:extLst>
          </p:cNvPr>
          <p:cNvSpPr/>
          <p:nvPr/>
        </p:nvSpPr>
        <p:spPr>
          <a:xfrm>
            <a:off x="3650516" y="5489613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0DA7088-C65C-704F-9440-BAFEEA440EF1}"/>
              </a:ext>
            </a:extLst>
          </p:cNvPr>
          <p:cNvSpPr/>
          <p:nvPr/>
        </p:nvSpPr>
        <p:spPr>
          <a:xfrm>
            <a:off x="5092920" y="5489613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92A8DC-E4EE-424B-82EE-6C0DB5A62D4A}"/>
              </a:ext>
            </a:extLst>
          </p:cNvPr>
          <p:cNvSpPr/>
          <p:nvPr/>
        </p:nvSpPr>
        <p:spPr>
          <a:xfrm>
            <a:off x="7354738" y="548961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3FDE190-155A-FF40-8241-AB0FC55CE641}"/>
              </a:ext>
            </a:extLst>
          </p:cNvPr>
          <p:cNvSpPr/>
          <p:nvPr/>
        </p:nvSpPr>
        <p:spPr>
          <a:xfrm>
            <a:off x="1775803" y="5489614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4AEA15F4-A13A-044E-BD18-93912454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95" y="5489614"/>
            <a:ext cx="1563340" cy="635771"/>
          </a:xfrm>
        </p:spPr>
        <p:txBody>
          <a:bodyPr>
            <a:noAutofit/>
          </a:bodyPr>
          <a:lstStyle/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A79A7827-AF82-6C4D-9C0D-E6C680D3C087}"/>
              </a:ext>
            </a:extLst>
          </p:cNvPr>
          <p:cNvSpPr txBox="1">
            <a:spLocks/>
          </p:cNvSpPr>
          <p:nvPr/>
        </p:nvSpPr>
        <p:spPr>
          <a:xfrm>
            <a:off x="3637807" y="5489614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32325678-3E1B-5D46-BCB0-9989D9888BC7}"/>
              </a:ext>
            </a:extLst>
          </p:cNvPr>
          <p:cNvSpPr txBox="1">
            <a:spLocks/>
          </p:cNvSpPr>
          <p:nvPr/>
        </p:nvSpPr>
        <p:spPr>
          <a:xfrm>
            <a:off x="5059579" y="5489614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7DC7E5ED-9D5F-854D-BFA4-4172415E77C4}"/>
              </a:ext>
            </a:extLst>
          </p:cNvPr>
          <p:cNvSpPr txBox="1">
            <a:spLocks/>
          </p:cNvSpPr>
          <p:nvPr/>
        </p:nvSpPr>
        <p:spPr>
          <a:xfrm>
            <a:off x="7393097" y="548961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sp>
        <p:nvSpPr>
          <p:cNvPr id="35" name="標題 1">
            <a:extLst>
              <a:ext uri="{FF2B5EF4-FFF2-40B4-BE49-F238E27FC236}">
                <a16:creationId xmlns:a16="http://schemas.microsoft.com/office/drawing/2014/main" id="{65D6289D-126B-234E-9B7B-9C08B8E4AEF4}"/>
              </a:ext>
            </a:extLst>
          </p:cNvPr>
          <p:cNvSpPr txBox="1">
            <a:spLocks/>
          </p:cNvSpPr>
          <p:nvPr/>
        </p:nvSpPr>
        <p:spPr>
          <a:xfrm>
            <a:off x="279161" y="2695547"/>
            <a:ext cx="661716" cy="1466476"/>
          </a:xfrm>
          <a:prstGeom prst="rect">
            <a:avLst/>
          </a:prstGeom>
        </p:spPr>
        <p:txBody>
          <a:bodyPr vert="eaVert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準確度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E887FBDE-805B-4740-A3C9-50FF68C5A676}"/>
              </a:ext>
            </a:extLst>
          </p:cNvPr>
          <p:cNvSpPr txBox="1">
            <a:spLocks/>
          </p:cNvSpPr>
          <p:nvPr/>
        </p:nvSpPr>
        <p:spPr>
          <a:xfrm>
            <a:off x="1903360" y="1233513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0.822 %</a:t>
            </a:r>
            <a:endParaRPr kumimoji="1" lang="zh-TW" altLang="en-US" sz="2400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69F32AD-BA5A-1F42-9785-C1B510354FFF}"/>
              </a:ext>
            </a:extLst>
          </p:cNvPr>
          <p:cNvSpPr txBox="1">
            <a:spLocks/>
          </p:cNvSpPr>
          <p:nvPr/>
        </p:nvSpPr>
        <p:spPr>
          <a:xfrm>
            <a:off x="3555613" y="1437777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0.813 %</a:t>
            </a:r>
            <a:endParaRPr kumimoji="1" lang="zh-TW" altLang="en-US" sz="2400" dirty="0"/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8BB88FC0-9E99-6844-AB4C-2734EDCAFE98}"/>
              </a:ext>
            </a:extLst>
          </p:cNvPr>
          <p:cNvSpPr txBox="1">
            <a:spLocks/>
          </p:cNvSpPr>
          <p:nvPr/>
        </p:nvSpPr>
        <p:spPr>
          <a:xfrm>
            <a:off x="7949611" y="1437777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0.813 %</a:t>
            </a:r>
            <a:endParaRPr kumimoji="1" lang="zh-TW" altLang="en-US" sz="2400" dirty="0"/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9DCB02F7-7A0E-9446-9311-FBDEE045EBD0}"/>
              </a:ext>
            </a:extLst>
          </p:cNvPr>
          <p:cNvSpPr txBox="1">
            <a:spLocks/>
          </p:cNvSpPr>
          <p:nvPr/>
        </p:nvSpPr>
        <p:spPr>
          <a:xfrm>
            <a:off x="5438869" y="1439390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0.813 %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7571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AD9E7D8-5BD7-1441-98D7-4E7DCDF198F6}"/>
              </a:ext>
            </a:extLst>
          </p:cNvPr>
          <p:cNvSpPr/>
          <p:nvPr/>
        </p:nvSpPr>
        <p:spPr>
          <a:xfrm>
            <a:off x="2396836" y="1496289"/>
            <a:ext cx="7190509" cy="419792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研究結果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｜裝置概況</a:t>
            </a:r>
          </a:p>
        </p:txBody>
      </p:sp>
      <p:pic>
        <p:nvPicPr>
          <p:cNvPr id="8" name="e59495d9-5700-464d-965d-4c2ae9cf9456.mp4" descr="e59495d9-5700-464d-965d-4c2ae9cf9456.mp4">
            <a:hlinkClick r:id="" action="ppaction://media"/>
            <a:extLst>
              <a:ext uri="{FF2B5EF4-FFF2-40B4-BE49-F238E27FC236}">
                <a16:creationId xmlns:a16="http://schemas.microsoft.com/office/drawing/2014/main" id="{873798A8-ED35-4C4D-A3C7-425F4C48C6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3077" y="1685923"/>
            <a:ext cx="6788727" cy="38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>
            <a:extLst>
              <a:ext uri="{FF2B5EF4-FFF2-40B4-BE49-F238E27FC236}">
                <a16:creationId xmlns:a16="http://schemas.microsoft.com/office/drawing/2014/main" id="{3EE4EF1A-9A0E-1146-8CC0-A87184E0ACFD}"/>
              </a:ext>
            </a:extLst>
          </p:cNvPr>
          <p:cNvSpPr/>
          <p:nvPr/>
        </p:nvSpPr>
        <p:spPr>
          <a:xfrm>
            <a:off x="3211830" y="2583180"/>
            <a:ext cx="7215848" cy="731520"/>
          </a:xfrm>
          <a:prstGeom prst="roundRect">
            <a:avLst/>
          </a:prstGeom>
          <a:solidFill>
            <a:srgbClr val="FF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171" y="2334816"/>
            <a:ext cx="7348507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未來期許與展望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1352223" y="2062734"/>
            <a:ext cx="1547333" cy="1547333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4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793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>
            <a:extLst>
              <a:ext uri="{FF2B5EF4-FFF2-40B4-BE49-F238E27FC236}">
                <a16:creationId xmlns:a16="http://schemas.microsoft.com/office/drawing/2014/main" id="{76480568-0447-7B46-912D-2A36111FE53D}"/>
              </a:ext>
            </a:extLst>
          </p:cNvPr>
          <p:cNvSpPr/>
          <p:nvPr/>
        </p:nvSpPr>
        <p:spPr>
          <a:xfrm>
            <a:off x="387596" y="4584305"/>
            <a:ext cx="11295507" cy="1406645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3429BF1F-2B77-E144-A7B6-D2D23A2F2693}"/>
              </a:ext>
            </a:extLst>
          </p:cNvPr>
          <p:cNvSpPr/>
          <p:nvPr/>
        </p:nvSpPr>
        <p:spPr>
          <a:xfrm>
            <a:off x="387596" y="2974281"/>
            <a:ext cx="11295507" cy="1406645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E6CC99A5-F868-594C-884E-0FE6AA664F03}"/>
              </a:ext>
            </a:extLst>
          </p:cNvPr>
          <p:cNvSpPr/>
          <p:nvPr/>
        </p:nvSpPr>
        <p:spPr>
          <a:xfrm>
            <a:off x="387596" y="1364258"/>
            <a:ext cx="11295507" cy="1406645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852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未來期許與展望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0A234-2239-214F-A815-EAFC15584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103" y="1689451"/>
            <a:ext cx="6333126" cy="7562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判定的對象範圍增加對海鮮、蔬菜等等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CCC4B1-282F-CE4F-899F-887D4C94DB70}"/>
              </a:ext>
            </a:extLst>
          </p:cNvPr>
          <p:cNvSpPr/>
          <p:nvPr/>
        </p:nvSpPr>
        <p:spPr>
          <a:xfrm>
            <a:off x="1676103" y="3019506"/>
            <a:ext cx="9585455" cy="13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增加對新鮮度狀態更多的種類及資訊，讓使用者對食品保存的狀況有更近一步的了解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17A4D6-EEAB-6747-846F-46F5DEDFF46B}"/>
              </a:ext>
            </a:extLst>
          </p:cNvPr>
          <p:cNvSpPr/>
          <p:nvPr/>
        </p:nvSpPr>
        <p:spPr>
          <a:xfrm>
            <a:off x="1676103" y="4629530"/>
            <a:ext cx="9159687" cy="13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開發能夠和裝置連線，透過手持裝置及可一目了然的手機應用程式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1AD3E9-E5F7-914C-B75B-0BF24144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95" y="1527580"/>
            <a:ext cx="1080000" cy="108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7EB6D0-FB79-8E42-B358-00466FAF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95" y="3137603"/>
            <a:ext cx="1080000" cy="10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BE3C3F-165B-D14B-8861-44694284F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95" y="474762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41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1DACD-4440-224C-99F6-EB33514C2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2" y="2061276"/>
            <a:ext cx="12114028" cy="1981961"/>
          </a:xfrm>
        </p:spPr>
        <p:txBody>
          <a:bodyPr>
            <a:normAutofit fontScale="90000"/>
          </a:bodyPr>
          <a:lstStyle/>
          <a:p>
            <a:r>
              <a:rPr kumimoji="1" lang="en-US" altLang="zh-TW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  <a:t>Thanks for </a:t>
            </a:r>
            <a:br>
              <a:rPr kumimoji="1" lang="en-US" altLang="zh-TW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</a:br>
            <a:r>
              <a:rPr kumimoji="1" lang="en-US" altLang="zh-TW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  <a:t>your listening !</a:t>
            </a:r>
            <a:endParaRPr kumimoji="1" lang="zh-TW" altLang="en-US" sz="7200" b="1" dirty="0">
              <a:latin typeface="Noto Sans TC Black" panose="020B0500000000000000" pitchFamily="34" charset="-128"/>
              <a:ea typeface="Noto Sans TC Black" panose="020B0500000000000000" pitchFamily="34" charset="-128"/>
              <a:cs typeface="Noto Sans Zawgy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7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955" y="233481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研究動機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2970007" y="2062734"/>
            <a:ext cx="1547333" cy="1547333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1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87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>
            <a:extLst>
              <a:ext uri="{FF2B5EF4-FFF2-40B4-BE49-F238E27FC236}">
                <a16:creationId xmlns:a16="http://schemas.microsoft.com/office/drawing/2014/main" id="{9CF8C535-0CFB-154F-AE0A-39CAFD5F33ED}"/>
              </a:ext>
            </a:extLst>
          </p:cNvPr>
          <p:cNvSpPr/>
          <p:nvPr/>
        </p:nvSpPr>
        <p:spPr>
          <a:xfrm>
            <a:off x="5640862" y="2679422"/>
            <a:ext cx="1162095" cy="179466"/>
          </a:xfrm>
          <a:prstGeom prst="round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530F462-4217-3545-9AF2-C12F6F6D756A}"/>
              </a:ext>
            </a:extLst>
          </p:cNvPr>
          <p:cNvSpPr/>
          <p:nvPr/>
        </p:nvSpPr>
        <p:spPr>
          <a:xfrm>
            <a:off x="2188295" y="2679422"/>
            <a:ext cx="1861959" cy="179466"/>
          </a:xfrm>
          <a:prstGeom prst="round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F121102-A0CF-B64E-A2ED-16348015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962" y="4047264"/>
            <a:ext cx="1663700" cy="16637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829DB39-AD26-2B4B-B429-4B893DDA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94" y="2563078"/>
            <a:ext cx="1325564" cy="132556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A2135D7-B4CB-DB4A-8B00-4ACBEBA01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97566" y="2563078"/>
            <a:ext cx="1325564" cy="1325564"/>
          </a:xfrm>
          <a:prstGeom prst="rect">
            <a:avLst/>
          </a:prstGeom>
          <a:noFill/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3B157BE-36E6-344A-8829-B4BDCE79360D}"/>
              </a:ext>
            </a:extLst>
          </p:cNvPr>
          <p:cNvCxnSpPr>
            <a:cxnSpLocks/>
          </p:cNvCxnSpPr>
          <p:nvPr/>
        </p:nvCxnSpPr>
        <p:spPr>
          <a:xfrm>
            <a:off x="9711812" y="2595623"/>
            <a:ext cx="0" cy="1260475"/>
          </a:xfrm>
          <a:prstGeom prst="line">
            <a:avLst/>
          </a:prstGeom>
          <a:ln w="635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A3B715-71C3-C843-AABA-8A05389DA4BC}"/>
              </a:ext>
            </a:extLst>
          </p:cNvPr>
          <p:cNvSpPr txBox="1"/>
          <p:nvPr/>
        </p:nvSpPr>
        <p:spPr>
          <a:xfrm rot="1167490">
            <a:off x="10064738" y="391623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b="1" dirty="0">
                <a:ln w="12700">
                  <a:noFill/>
                </a:ln>
                <a:solidFill>
                  <a:srgbClr val="FF2600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</a:rPr>
              <a:t>？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D6B9482A-82B2-3A44-ACD0-BEC1656CA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401" y="1375748"/>
            <a:ext cx="1047750" cy="104775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E82D354-DD1C-E44B-9CD7-890E6521D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6472" y="1375747"/>
            <a:ext cx="1047752" cy="104775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314DDAB3-4B37-7E48-91B3-2EC22DDAC750}"/>
              </a:ext>
            </a:extLst>
          </p:cNvPr>
          <p:cNvSpPr/>
          <p:nvPr/>
        </p:nvSpPr>
        <p:spPr>
          <a:xfrm>
            <a:off x="501898" y="1419250"/>
            <a:ext cx="8655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40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TC" panose="020B0500000000000000" pitchFamily="34" charset="-128"/>
                <a:cs typeface="Times New Roman" panose="02020603050405020304" pitchFamily="18" charset="0"/>
              </a:rPr>
              <a:t>Q.</a:t>
            </a:r>
            <a:r>
              <a:rPr kumimoji="1" lang="en-US" altLang="zh-TW" sz="40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 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F049BC-ECCB-0C44-A3CD-3E3596AC992C}"/>
              </a:ext>
            </a:extLst>
          </p:cNvPr>
          <p:cNvSpPr/>
          <p:nvPr/>
        </p:nvSpPr>
        <p:spPr>
          <a:xfrm>
            <a:off x="501897" y="3670971"/>
            <a:ext cx="6898857" cy="168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➤ </a:t>
            </a:r>
            <a:r>
              <a:rPr kumimoji="1" lang="zh-TW" altLang="en-US" sz="24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但是直接把整個食物丟掉又覺得很可惜，這時就很希望有個便利的儀器，能夠隨時一測馬上得到答案，幫助自己做決定！</a:t>
            </a:r>
            <a:endParaRPr lang="zh-TW" altLang="en-US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研究動機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｜問題發現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7604A-B7FE-D64A-B989-15421C84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98" y="1450697"/>
            <a:ext cx="6898857" cy="200909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TW" dirty="0"/>
              <a:t>        </a:t>
            </a:r>
            <a:r>
              <a:rPr kumimoji="1" lang="zh-TW" altLang="en-US" dirty="0"/>
              <a:t> </a:t>
            </a:r>
            <a:r>
              <a:rPr kumimoji="1" lang="zh-TW" altLang="en-US" sz="1800" dirty="0"/>
              <a:t>平常在廚房中，如果是明顯腐敗有異味，或是剛買回來的新鮮食材，都能明顯決定是否要拿來吃。但有時仍會疑惑，有些食材外表乾淨，但是觸感有點不太一樣，或者看似有很小部份異常，不確定是否損壞</a:t>
            </a:r>
            <a:r>
              <a:rPr kumimoji="1" lang="en-US" altLang="zh-TW" sz="1800" dirty="0"/>
              <a:t> . . . .</a:t>
            </a:r>
            <a:endParaRPr kumimoji="1" lang="zh-TW" altLang="en-US" sz="1800" dirty="0"/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173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5748C-26F4-1C4E-ADA5-E8446D35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98" y="522288"/>
            <a:ext cx="11235847" cy="770400"/>
          </a:xfrm>
        </p:spPr>
        <p:txBody>
          <a:bodyPr/>
          <a:lstStyle/>
          <a:p>
            <a:r>
              <a:rPr kumimoji="1" lang="zh-TW" altLang="en-US" dirty="0"/>
              <a:t>研究動機</a:t>
            </a:r>
            <a:r>
              <a:rPr kumimoji="1" lang="zh-TW" altLang="en-US" sz="2400" dirty="0">
                <a:solidFill>
                  <a:srgbClr val="000000"/>
                </a:solidFill>
                <a:cs typeface="+mn-cs"/>
              </a:rPr>
              <a:t>｜腐敗判定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CB9CD-5312-7B4A-92B5-5725E6E8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99" y="2302879"/>
            <a:ext cx="2750801" cy="275080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DA2EECF-601F-B54A-A0CC-4F6816665FA1}"/>
              </a:ext>
            </a:extLst>
          </p:cNvPr>
          <p:cNvSpPr/>
          <p:nvPr/>
        </p:nvSpPr>
        <p:spPr>
          <a:xfrm>
            <a:off x="725513" y="1839160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顏色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A427C51-E327-F14A-B2D8-E47B8EEDD8E8}"/>
              </a:ext>
            </a:extLst>
          </p:cNvPr>
          <p:cNvGrpSpPr/>
          <p:nvPr/>
        </p:nvGrpSpPr>
        <p:grpSpPr>
          <a:xfrm>
            <a:off x="5099294" y="2796521"/>
            <a:ext cx="360000" cy="360000"/>
            <a:chOff x="4914099" y="2750221"/>
            <a:chExt cx="360000" cy="3600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8C72E0CD-0AC9-9944-A4EA-AE2EB51F30FF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F811EB78-1628-8541-B26B-4511BBEA0FF0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" name="甜甜圈 2">
                <a:extLst>
                  <a:ext uri="{FF2B5EF4-FFF2-40B4-BE49-F238E27FC236}">
                    <a16:creationId xmlns:a16="http://schemas.microsoft.com/office/drawing/2014/main" id="{7E1B6B7A-9532-9547-A42A-3A2EBD203758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518D2B52-D91E-7645-BDBC-99C6F6B22C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91944649-0B06-CF4C-A530-16C0040B4F4D}"/>
              </a:ext>
            </a:extLst>
          </p:cNvPr>
          <p:cNvCxnSpPr>
            <a:cxnSpLocks/>
          </p:cNvCxnSpPr>
          <p:nvPr/>
        </p:nvCxnSpPr>
        <p:spPr>
          <a:xfrm rot="10800000">
            <a:off x="3838354" y="2193103"/>
            <a:ext cx="1437423" cy="79826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73CD81AB-0049-5049-AF1F-B4EC75EFF1FD}"/>
              </a:ext>
            </a:extLst>
          </p:cNvPr>
          <p:cNvGrpSpPr/>
          <p:nvPr/>
        </p:nvGrpSpPr>
        <p:grpSpPr>
          <a:xfrm>
            <a:off x="4837315" y="3956556"/>
            <a:ext cx="360000" cy="360000"/>
            <a:chOff x="4914099" y="2750221"/>
            <a:chExt cx="360000" cy="36000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E5C6471F-C238-0C4C-B7A3-B637A56A1FF0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51ACBA1C-B885-AF4E-AC79-34B56D40FEF8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3" name="甜甜圈 62">
                <a:extLst>
                  <a:ext uri="{FF2B5EF4-FFF2-40B4-BE49-F238E27FC236}">
                    <a16:creationId xmlns:a16="http://schemas.microsoft.com/office/drawing/2014/main" id="{8AFDE358-839C-244E-B773-5C91DC111BCD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3FAF5F1-49EE-684C-94FE-3BA78E51A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64" name="肘形接點 63">
            <a:extLst>
              <a:ext uri="{FF2B5EF4-FFF2-40B4-BE49-F238E27FC236}">
                <a16:creationId xmlns:a16="http://schemas.microsoft.com/office/drawing/2014/main" id="{A5464196-CA33-2E43-9267-3314281A6C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55070" y="4151396"/>
            <a:ext cx="1058731" cy="78325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F816CA8E-F7AC-2C43-B417-412592BE8F6D}"/>
              </a:ext>
            </a:extLst>
          </p:cNvPr>
          <p:cNvSpPr/>
          <p:nvPr/>
        </p:nvSpPr>
        <p:spPr>
          <a:xfrm>
            <a:off x="1118122" y="457346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彈性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89BF90F-1135-3644-A97E-6AE2F08FBD34}"/>
              </a:ext>
            </a:extLst>
          </p:cNvPr>
          <p:cNvSpPr/>
          <p:nvPr/>
        </p:nvSpPr>
        <p:spPr>
          <a:xfrm>
            <a:off x="2492607" y="3974012"/>
            <a:ext cx="1099239" cy="707886"/>
          </a:xfrm>
          <a:prstGeom prst="rect">
            <a:avLst/>
          </a:prstGeom>
        </p:spPr>
        <p:txBody>
          <a:bodyPr vert="horz" wrap="square" anchor="ctr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緊實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彈性佳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1A31C458-8261-0F42-B3BD-D6634C631EF9}"/>
              </a:ext>
            </a:extLst>
          </p:cNvPr>
          <p:cNvCxnSpPr>
            <a:cxnSpLocks/>
          </p:cNvCxnSpPr>
          <p:nvPr/>
        </p:nvCxnSpPr>
        <p:spPr>
          <a:xfrm>
            <a:off x="3042226" y="4752416"/>
            <a:ext cx="0" cy="458419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6E8FC454-873E-D948-9268-44A77800945C}"/>
              </a:ext>
            </a:extLst>
          </p:cNvPr>
          <p:cNvSpPr/>
          <p:nvPr/>
        </p:nvSpPr>
        <p:spPr>
          <a:xfrm>
            <a:off x="2269183" y="5281353"/>
            <a:ext cx="1546087" cy="707886"/>
          </a:xfrm>
          <a:prstGeom prst="rect">
            <a:avLst/>
          </a:prstGeom>
        </p:spPr>
        <p:txBody>
          <a:bodyPr vert="horz" wrap="square" anchor="b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按壓易凹陷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彈性差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B51ADD6A-202F-FD4F-8E06-BFFF5C4F96E0}"/>
              </a:ext>
            </a:extLst>
          </p:cNvPr>
          <p:cNvGrpSpPr/>
          <p:nvPr/>
        </p:nvGrpSpPr>
        <p:grpSpPr>
          <a:xfrm>
            <a:off x="6332173" y="3596556"/>
            <a:ext cx="360000" cy="360000"/>
            <a:chOff x="4914099" y="2750221"/>
            <a:chExt cx="360000" cy="360000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ABDCF11C-BA3F-AB4D-A978-C92DFF0F484B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E949B770-B708-A743-91C0-F182DFBEA1A9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0" name="甜甜圈 79">
                <a:extLst>
                  <a:ext uri="{FF2B5EF4-FFF2-40B4-BE49-F238E27FC236}">
                    <a16:creationId xmlns:a16="http://schemas.microsoft.com/office/drawing/2014/main" id="{2098FEBE-1AC9-2C4E-9184-A1FE59B13580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89B7A982-7652-6344-AF12-41F4C5A46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81" name="肘形接點 80">
            <a:extLst>
              <a:ext uri="{FF2B5EF4-FFF2-40B4-BE49-F238E27FC236}">
                <a16:creationId xmlns:a16="http://schemas.microsoft.com/office/drawing/2014/main" id="{1F198418-4839-3246-B9B2-6159677253AE}"/>
              </a:ext>
            </a:extLst>
          </p:cNvPr>
          <p:cNvCxnSpPr>
            <a:cxnSpLocks/>
          </p:cNvCxnSpPr>
          <p:nvPr/>
        </p:nvCxnSpPr>
        <p:spPr>
          <a:xfrm>
            <a:off x="6508662" y="3791394"/>
            <a:ext cx="1281085" cy="1085975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0D71E4B6-CFF7-5C4E-ADBB-ACFF160BBC3C}"/>
              </a:ext>
            </a:extLst>
          </p:cNvPr>
          <p:cNvSpPr/>
          <p:nvPr/>
        </p:nvSpPr>
        <p:spPr>
          <a:xfrm>
            <a:off x="7841618" y="452342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氣味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E797828B-61B0-DC44-B59C-01EEC88C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54" y="1964503"/>
            <a:ext cx="1727200" cy="457200"/>
          </a:xfrm>
          <a:prstGeom prst="rect">
            <a:avLst/>
          </a:prstGeom>
        </p:spPr>
      </p:pic>
      <p:grpSp>
        <p:nvGrpSpPr>
          <p:cNvPr id="88" name="群組 87">
            <a:extLst>
              <a:ext uri="{FF2B5EF4-FFF2-40B4-BE49-F238E27FC236}">
                <a16:creationId xmlns:a16="http://schemas.microsoft.com/office/drawing/2014/main" id="{AEE4FA0B-715D-4146-ACE8-C98FB567E276}"/>
              </a:ext>
            </a:extLst>
          </p:cNvPr>
          <p:cNvGrpSpPr/>
          <p:nvPr/>
        </p:nvGrpSpPr>
        <p:grpSpPr>
          <a:xfrm>
            <a:off x="6767700" y="2902621"/>
            <a:ext cx="360000" cy="360000"/>
            <a:chOff x="4914099" y="2750221"/>
            <a:chExt cx="360000" cy="360000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6CBE7E44-A6D8-BD4E-B758-01F43F73D36D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74C9300F-9FFA-ED4E-9F50-1CFA94D9EB9F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92" name="甜甜圈 91">
                <a:extLst>
                  <a:ext uri="{FF2B5EF4-FFF2-40B4-BE49-F238E27FC236}">
                    <a16:creationId xmlns:a16="http://schemas.microsoft.com/office/drawing/2014/main" id="{E95D3554-8506-2C42-82B3-F47B21FC4B7F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4D4B2E9F-902C-3B45-87A4-7E944049AB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93" name="肘形接點 92">
            <a:extLst>
              <a:ext uri="{FF2B5EF4-FFF2-40B4-BE49-F238E27FC236}">
                <a16:creationId xmlns:a16="http://schemas.microsoft.com/office/drawing/2014/main" id="{AC227EF4-826B-F14B-92A7-FBF80047E076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6742366" y="1910839"/>
            <a:ext cx="1388446" cy="984809"/>
          </a:xfrm>
          <a:prstGeom prst="bentConnector2">
            <a:avLst/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1676F9C4-7178-0743-B031-3D192D1ECA04}"/>
              </a:ext>
            </a:extLst>
          </p:cNvPr>
          <p:cNvSpPr/>
          <p:nvPr/>
        </p:nvSpPr>
        <p:spPr>
          <a:xfrm>
            <a:off x="7928994" y="13550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黏稠度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43760D9-AE07-EA48-82CA-43001B5EB489}"/>
              </a:ext>
            </a:extLst>
          </p:cNvPr>
          <p:cNvSpPr/>
          <p:nvPr/>
        </p:nvSpPr>
        <p:spPr>
          <a:xfrm>
            <a:off x="9696742" y="1062842"/>
            <a:ext cx="1207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微乾濕潤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C0B29689-FFD5-4740-A8FE-A0838A47FC95}"/>
              </a:ext>
            </a:extLst>
          </p:cNvPr>
          <p:cNvCxnSpPr>
            <a:cxnSpLocks/>
          </p:cNvCxnSpPr>
          <p:nvPr/>
        </p:nvCxnSpPr>
        <p:spPr>
          <a:xfrm>
            <a:off x="10300640" y="1517461"/>
            <a:ext cx="0" cy="460201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012EB8DA-90F2-C945-8F5C-F0EBA5A30A22}"/>
              </a:ext>
            </a:extLst>
          </p:cNvPr>
          <p:cNvSpPr/>
          <p:nvPr/>
        </p:nvSpPr>
        <p:spPr>
          <a:xfrm>
            <a:off x="9706530" y="2044871"/>
            <a:ext cx="1289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發黏拉絲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88B94A5-9291-B742-A371-4F9982D18389}"/>
              </a:ext>
            </a:extLst>
          </p:cNvPr>
          <p:cNvSpPr/>
          <p:nvPr/>
        </p:nvSpPr>
        <p:spPr>
          <a:xfrm>
            <a:off x="9078311" y="4370788"/>
            <a:ext cx="2659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逐漸產生各種胺類、酸類、酮類等物質，進而產生的腐臭味。 </a:t>
            </a:r>
          </a:p>
        </p:txBody>
      </p:sp>
    </p:spTree>
    <p:extLst>
      <p:ext uri="{BB962C8B-B14F-4D97-AF65-F5344CB8AC3E}">
        <p14:creationId xmlns:p14="http://schemas.microsoft.com/office/powerpoint/2010/main" val="3614939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5748C-26F4-1C4E-ADA5-E8446D35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98" y="522288"/>
            <a:ext cx="11235847" cy="770400"/>
          </a:xfrm>
        </p:spPr>
        <p:txBody>
          <a:bodyPr/>
          <a:lstStyle/>
          <a:p>
            <a:r>
              <a:rPr kumimoji="1" lang="zh-TW" altLang="en-US" dirty="0"/>
              <a:t>研究動機</a:t>
            </a:r>
            <a:r>
              <a:rPr kumimoji="1" lang="zh-TW" altLang="en-US" sz="2400" dirty="0">
                <a:solidFill>
                  <a:srgbClr val="000000"/>
                </a:solidFill>
                <a:cs typeface="+mn-cs"/>
              </a:rPr>
              <a:t>｜腐敗判定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CB9CD-5312-7B4A-92B5-5725E6E8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9" y="2302879"/>
            <a:ext cx="2750801" cy="275080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DA2EECF-601F-B54A-A0CC-4F6816665FA1}"/>
              </a:ext>
            </a:extLst>
          </p:cNvPr>
          <p:cNvSpPr/>
          <p:nvPr/>
        </p:nvSpPr>
        <p:spPr>
          <a:xfrm>
            <a:off x="725513" y="1839160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顏色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A427C51-E327-F14A-B2D8-E47B8EEDD8E8}"/>
              </a:ext>
            </a:extLst>
          </p:cNvPr>
          <p:cNvGrpSpPr/>
          <p:nvPr/>
        </p:nvGrpSpPr>
        <p:grpSpPr>
          <a:xfrm>
            <a:off x="5099294" y="2796521"/>
            <a:ext cx="360000" cy="360000"/>
            <a:chOff x="4914099" y="2750221"/>
            <a:chExt cx="360000" cy="3600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8C72E0CD-0AC9-9944-A4EA-AE2EB51F30FF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F811EB78-1628-8541-B26B-4511BBEA0FF0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" name="甜甜圈 2">
                <a:extLst>
                  <a:ext uri="{FF2B5EF4-FFF2-40B4-BE49-F238E27FC236}">
                    <a16:creationId xmlns:a16="http://schemas.microsoft.com/office/drawing/2014/main" id="{7E1B6B7A-9532-9547-A42A-3A2EBD203758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518D2B52-D91E-7645-BDBC-99C6F6B22C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91944649-0B06-CF4C-A530-16C0040B4F4D}"/>
              </a:ext>
            </a:extLst>
          </p:cNvPr>
          <p:cNvCxnSpPr>
            <a:cxnSpLocks/>
          </p:cNvCxnSpPr>
          <p:nvPr/>
        </p:nvCxnSpPr>
        <p:spPr>
          <a:xfrm rot="10800000">
            <a:off x="3838354" y="2193103"/>
            <a:ext cx="1437423" cy="79826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9D7C2C65-997B-144B-B064-165A4DB28FFD}"/>
              </a:ext>
            </a:extLst>
          </p:cNvPr>
          <p:cNvGrpSpPr/>
          <p:nvPr/>
        </p:nvGrpSpPr>
        <p:grpSpPr>
          <a:xfrm>
            <a:off x="6767700" y="2902621"/>
            <a:ext cx="360000" cy="360000"/>
            <a:chOff x="4914099" y="2750221"/>
            <a:chExt cx="360000" cy="360000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918B5CBC-1360-A345-9B65-999847DA5485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5E331286-6EF1-FD4E-AD8A-9FE99B11238F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42" name="甜甜圈 41">
                <a:extLst>
                  <a:ext uri="{FF2B5EF4-FFF2-40B4-BE49-F238E27FC236}">
                    <a16:creationId xmlns:a16="http://schemas.microsoft.com/office/drawing/2014/main" id="{4A783F8D-187C-6547-BE99-042411AA042D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2721CE8E-BD2C-B545-BE29-7F4860767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43" name="肘形接點 42">
            <a:extLst>
              <a:ext uri="{FF2B5EF4-FFF2-40B4-BE49-F238E27FC236}">
                <a16:creationId xmlns:a16="http://schemas.microsoft.com/office/drawing/2014/main" id="{0AA2E7EE-B2B3-0641-93E0-7E7C7ABD9569}"/>
              </a:ext>
            </a:extLst>
          </p:cNvPr>
          <p:cNvCxnSpPr>
            <a:cxnSpLocks/>
            <a:endCxn id="52" idx="1"/>
          </p:cNvCxnSpPr>
          <p:nvPr/>
        </p:nvCxnSpPr>
        <p:spPr>
          <a:xfrm rot="5400000" flipH="1" flipV="1">
            <a:off x="6742366" y="1910839"/>
            <a:ext cx="1388446" cy="984809"/>
          </a:xfrm>
          <a:prstGeom prst="bentConnector2">
            <a:avLst/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529F0147-1B89-E34E-BAE4-A028164FD6E2}"/>
              </a:ext>
            </a:extLst>
          </p:cNvPr>
          <p:cNvSpPr/>
          <p:nvPr/>
        </p:nvSpPr>
        <p:spPr>
          <a:xfrm>
            <a:off x="7928994" y="13550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黏稠度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FC5011-D83C-114A-A7D2-51985C72CBFF}"/>
              </a:ext>
            </a:extLst>
          </p:cNvPr>
          <p:cNvSpPr/>
          <p:nvPr/>
        </p:nvSpPr>
        <p:spPr>
          <a:xfrm>
            <a:off x="9696742" y="1062842"/>
            <a:ext cx="1207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微乾濕潤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1954974-0EC4-4A48-9555-08D3884A607A}"/>
              </a:ext>
            </a:extLst>
          </p:cNvPr>
          <p:cNvCxnSpPr>
            <a:cxnSpLocks/>
          </p:cNvCxnSpPr>
          <p:nvPr/>
        </p:nvCxnSpPr>
        <p:spPr>
          <a:xfrm>
            <a:off x="10300640" y="1517461"/>
            <a:ext cx="0" cy="460201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C70669F7-3C0A-2D41-8866-D9754BE487FB}"/>
              </a:ext>
            </a:extLst>
          </p:cNvPr>
          <p:cNvSpPr/>
          <p:nvPr/>
        </p:nvSpPr>
        <p:spPr>
          <a:xfrm>
            <a:off x="9706530" y="2044871"/>
            <a:ext cx="1289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發黏拉絲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73CD81AB-0049-5049-AF1F-B4EC75EFF1FD}"/>
              </a:ext>
            </a:extLst>
          </p:cNvPr>
          <p:cNvGrpSpPr/>
          <p:nvPr/>
        </p:nvGrpSpPr>
        <p:grpSpPr>
          <a:xfrm>
            <a:off x="4837315" y="3956556"/>
            <a:ext cx="360000" cy="360000"/>
            <a:chOff x="4914099" y="2750221"/>
            <a:chExt cx="360000" cy="36000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E5C6471F-C238-0C4C-B7A3-B637A56A1FF0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51ACBA1C-B885-AF4E-AC79-34B56D40FEF8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3" name="甜甜圈 62">
                <a:extLst>
                  <a:ext uri="{FF2B5EF4-FFF2-40B4-BE49-F238E27FC236}">
                    <a16:creationId xmlns:a16="http://schemas.microsoft.com/office/drawing/2014/main" id="{8AFDE358-839C-244E-B773-5C91DC111BCD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3FAF5F1-49EE-684C-94FE-3BA78E51A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64" name="肘形接點 63">
            <a:extLst>
              <a:ext uri="{FF2B5EF4-FFF2-40B4-BE49-F238E27FC236}">
                <a16:creationId xmlns:a16="http://schemas.microsoft.com/office/drawing/2014/main" id="{A5464196-CA33-2E43-9267-3314281A6C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55070" y="4151396"/>
            <a:ext cx="1058731" cy="78325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F816CA8E-F7AC-2C43-B417-412592BE8F6D}"/>
              </a:ext>
            </a:extLst>
          </p:cNvPr>
          <p:cNvSpPr/>
          <p:nvPr/>
        </p:nvSpPr>
        <p:spPr>
          <a:xfrm>
            <a:off x="1118122" y="457346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彈性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89BF90F-1135-3644-A97E-6AE2F08FBD34}"/>
              </a:ext>
            </a:extLst>
          </p:cNvPr>
          <p:cNvSpPr/>
          <p:nvPr/>
        </p:nvSpPr>
        <p:spPr>
          <a:xfrm>
            <a:off x="2492607" y="3974012"/>
            <a:ext cx="1099239" cy="707886"/>
          </a:xfrm>
          <a:prstGeom prst="rect">
            <a:avLst/>
          </a:prstGeom>
        </p:spPr>
        <p:txBody>
          <a:bodyPr vert="horz" wrap="square" anchor="ctr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緊實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彈性佳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1A31C458-8261-0F42-B3BD-D6634C631EF9}"/>
              </a:ext>
            </a:extLst>
          </p:cNvPr>
          <p:cNvCxnSpPr>
            <a:cxnSpLocks/>
          </p:cNvCxnSpPr>
          <p:nvPr/>
        </p:nvCxnSpPr>
        <p:spPr>
          <a:xfrm>
            <a:off x="3042226" y="4752416"/>
            <a:ext cx="0" cy="458419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6E8FC454-873E-D948-9268-44A77800945C}"/>
              </a:ext>
            </a:extLst>
          </p:cNvPr>
          <p:cNvSpPr/>
          <p:nvPr/>
        </p:nvSpPr>
        <p:spPr>
          <a:xfrm>
            <a:off x="2269183" y="5281353"/>
            <a:ext cx="1546087" cy="707886"/>
          </a:xfrm>
          <a:prstGeom prst="rect">
            <a:avLst/>
          </a:prstGeom>
        </p:spPr>
        <p:txBody>
          <a:bodyPr vert="horz" wrap="square" anchor="b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按壓易凹陷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彈性差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5CDA0E3-8CBE-D742-B921-F0D7F961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454" y="1964503"/>
            <a:ext cx="1727200" cy="4572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5EFF54-5D95-D34E-832B-A359C5A01EFA}"/>
              </a:ext>
            </a:extLst>
          </p:cNvPr>
          <p:cNvSpPr/>
          <p:nvPr/>
        </p:nvSpPr>
        <p:spPr>
          <a:xfrm>
            <a:off x="-163286" y="-114300"/>
            <a:ext cx="12670972" cy="62865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6DF42C8C-A441-46C7-B3DF-D484FE7C9FE4}"/>
              </a:ext>
            </a:extLst>
          </p:cNvPr>
          <p:cNvSpPr/>
          <p:nvPr/>
        </p:nvSpPr>
        <p:spPr>
          <a:xfrm>
            <a:off x="7613969" y="4142787"/>
            <a:ext cx="4253342" cy="1483410"/>
          </a:xfrm>
          <a:prstGeom prst="ellipse">
            <a:avLst/>
          </a:prstGeom>
          <a:solidFill>
            <a:srgbClr val="FFFD78"/>
          </a:solidFill>
          <a:ln w="1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ko-KR" altLang="en-US">
              <a:solidFill>
                <a:srgbClr val="FFFC00"/>
              </a:solidFill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B51ADD6A-202F-FD4F-8E06-BFFF5C4F96E0}"/>
              </a:ext>
            </a:extLst>
          </p:cNvPr>
          <p:cNvGrpSpPr/>
          <p:nvPr/>
        </p:nvGrpSpPr>
        <p:grpSpPr>
          <a:xfrm>
            <a:off x="6332173" y="3596556"/>
            <a:ext cx="360000" cy="360000"/>
            <a:chOff x="4914099" y="2750221"/>
            <a:chExt cx="360000" cy="360000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ABDCF11C-BA3F-AB4D-A978-C92DFF0F484B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E949B770-B708-A743-91C0-F182DFBEA1A9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0" name="甜甜圈 79">
                <a:extLst>
                  <a:ext uri="{FF2B5EF4-FFF2-40B4-BE49-F238E27FC236}">
                    <a16:creationId xmlns:a16="http://schemas.microsoft.com/office/drawing/2014/main" id="{2098FEBE-1AC9-2C4E-9184-A1FE59B13580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89B7A982-7652-6344-AF12-41F4C5A46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81" name="肘形接點 80">
            <a:extLst>
              <a:ext uri="{FF2B5EF4-FFF2-40B4-BE49-F238E27FC236}">
                <a16:creationId xmlns:a16="http://schemas.microsoft.com/office/drawing/2014/main" id="{1F198418-4839-3246-B9B2-6159677253AE}"/>
              </a:ext>
            </a:extLst>
          </p:cNvPr>
          <p:cNvCxnSpPr>
            <a:cxnSpLocks/>
          </p:cNvCxnSpPr>
          <p:nvPr/>
        </p:nvCxnSpPr>
        <p:spPr>
          <a:xfrm>
            <a:off x="6508662" y="3791394"/>
            <a:ext cx="1281085" cy="1085975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0D71E4B6-CFF7-5C4E-ADBB-ACFF160BBC3C}"/>
              </a:ext>
            </a:extLst>
          </p:cNvPr>
          <p:cNvSpPr/>
          <p:nvPr/>
        </p:nvSpPr>
        <p:spPr>
          <a:xfrm>
            <a:off x="7841618" y="452342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氣味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6CF7AB8-8DC5-D140-A04F-86C4B0D25451}"/>
              </a:ext>
            </a:extLst>
          </p:cNvPr>
          <p:cNvSpPr/>
          <p:nvPr/>
        </p:nvSpPr>
        <p:spPr>
          <a:xfrm>
            <a:off x="9078311" y="4370788"/>
            <a:ext cx="2659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逐漸產生各種胺類、酸類、酮類等物質，進而產生的腐臭味。 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34C2DED-A688-5C4B-9D58-9E5437F97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333" y="3341077"/>
            <a:ext cx="839902" cy="839902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B2B00E9A-627F-4F46-B61A-94150B8609E7}"/>
              </a:ext>
            </a:extLst>
          </p:cNvPr>
          <p:cNvSpPr txBox="1"/>
          <p:nvPr/>
        </p:nvSpPr>
        <p:spPr>
          <a:xfrm>
            <a:off x="8722484" y="3550286"/>
            <a:ext cx="2633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主要研究目標</a:t>
            </a:r>
          </a:p>
        </p:txBody>
      </p:sp>
    </p:spTree>
    <p:extLst>
      <p:ext uri="{BB962C8B-B14F-4D97-AF65-F5344CB8AC3E}">
        <p14:creationId xmlns:p14="http://schemas.microsoft.com/office/powerpoint/2010/main" val="2041469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C24AFE4-6CC7-2848-9DBE-432378BC72B4}"/>
              </a:ext>
            </a:extLst>
          </p:cNvPr>
          <p:cNvGrpSpPr/>
          <p:nvPr/>
        </p:nvGrpSpPr>
        <p:grpSpPr>
          <a:xfrm>
            <a:off x="721755" y="3456698"/>
            <a:ext cx="10748489" cy="988732"/>
            <a:chOff x="721755" y="3456698"/>
            <a:chExt cx="10748489" cy="988732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E187EAF8-47B8-FF46-8E56-22A3B4688220}"/>
                </a:ext>
              </a:extLst>
            </p:cNvPr>
            <p:cNvSpPr/>
            <p:nvPr/>
          </p:nvSpPr>
          <p:spPr>
            <a:xfrm>
              <a:off x="3880331" y="3856892"/>
              <a:ext cx="3475900" cy="416170"/>
            </a:xfrm>
            <a:prstGeom prst="roundRect">
              <a:avLst/>
            </a:prstGeom>
            <a:solidFill>
              <a:srgbClr val="FFE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4DC08C51-D6CF-754E-8711-409771EE25E5}"/>
                </a:ext>
              </a:extLst>
            </p:cNvPr>
            <p:cNvSpPr/>
            <p:nvPr/>
          </p:nvSpPr>
          <p:spPr>
            <a:xfrm>
              <a:off x="2250831" y="3856892"/>
              <a:ext cx="1236783" cy="416170"/>
            </a:xfrm>
            <a:prstGeom prst="roundRect">
              <a:avLst/>
            </a:prstGeom>
            <a:solidFill>
              <a:srgbClr val="FFE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F049BC-ECCB-0C44-A3CD-3E3596AC992C}"/>
                </a:ext>
              </a:extLst>
            </p:cNvPr>
            <p:cNvSpPr/>
            <p:nvPr/>
          </p:nvSpPr>
          <p:spPr>
            <a:xfrm>
              <a:off x="721755" y="3456698"/>
              <a:ext cx="10748489" cy="988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3600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➤ 最為</a:t>
              </a:r>
              <a:r>
                <a:rPr kumimoji="1" lang="zh-TW" altLang="en-US" sz="4400" b="1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客觀</a:t>
              </a:r>
              <a:r>
                <a:rPr kumimoji="1" lang="zh-TW" altLang="en-US" sz="3600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且</a:t>
              </a:r>
              <a:r>
                <a:rPr kumimoji="1" lang="zh-TW" altLang="en-US" sz="4400" b="1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容易量化觀察</a:t>
              </a:r>
              <a:endParaRPr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314DDAB3-4B37-7E48-91B3-2EC22DDAC750}"/>
              </a:ext>
            </a:extLst>
          </p:cNvPr>
          <p:cNvSpPr/>
          <p:nvPr/>
        </p:nvSpPr>
        <p:spPr>
          <a:xfrm>
            <a:off x="501898" y="2007080"/>
            <a:ext cx="10166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60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TC" panose="020B0500000000000000" pitchFamily="34" charset="-128"/>
                <a:cs typeface="Times New Roman" panose="02020603050405020304" pitchFamily="18" charset="0"/>
              </a:rPr>
              <a:t>Q.</a:t>
            </a:r>
            <a:r>
              <a:rPr kumimoji="1" lang="en-US" altLang="zh-TW" sz="60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 </a:t>
            </a:r>
            <a:endParaRPr lang="zh-TW" altLang="en-US" sz="6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研究動機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｜原因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7604A-B7FE-D64A-B989-15421C84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3" y="2099841"/>
            <a:ext cx="8523513" cy="10045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4000" dirty="0"/>
              <a:t>為何選擇以氣體為研究著手目標？</a:t>
            </a:r>
          </a:p>
        </p:txBody>
      </p:sp>
    </p:spTree>
    <p:extLst>
      <p:ext uri="{BB962C8B-B14F-4D97-AF65-F5344CB8AC3E}">
        <p14:creationId xmlns:p14="http://schemas.microsoft.com/office/powerpoint/2010/main" val="31573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955" y="233481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研究方法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2970007" y="2062734"/>
            <a:ext cx="1547333" cy="1547333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2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618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圓角矩形 17">
            <a:extLst>
              <a:ext uri="{FF2B5EF4-FFF2-40B4-BE49-F238E27FC236}">
                <a16:creationId xmlns:a16="http://schemas.microsoft.com/office/drawing/2014/main" id="{9E980012-0B27-D643-8F5C-41041DFFD804}"/>
              </a:ext>
            </a:extLst>
          </p:cNvPr>
          <p:cNvSpPr/>
          <p:nvPr/>
        </p:nvSpPr>
        <p:spPr>
          <a:xfrm>
            <a:off x="501898" y="1536818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2BD00B4C-0938-DA42-8F57-99BFF7E7AD6F}"/>
              </a:ext>
            </a:extLst>
          </p:cNvPr>
          <p:cNvSpPr/>
          <p:nvPr/>
        </p:nvSpPr>
        <p:spPr>
          <a:xfrm>
            <a:off x="5987441" y="3650755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C21901F-52CD-EF4B-A12B-08226B73479A}"/>
              </a:ext>
            </a:extLst>
          </p:cNvPr>
          <p:cNvSpPr/>
          <p:nvPr/>
        </p:nvSpPr>
        <p:spPr>
          <a:xfrm>
            <a:off x="501898" y="3666342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BAFAF38A-C7FF-EC48-876B-78A16D3A4AD1}"/>
              </a:ext>
            </a:extLst>
          </p:cNvPr>
          <p:cNvSpPr/>
          <p:nvPr/>
        </p:nvSpPr>
        <p:spPr>
          <a:xfrm>
            <a:off x="5987441" y="1538648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7604A-B7FE-D64A-B989-15421C84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005" y="1798390"/>
            <a:ext cx="3379464" cy="144000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該電子設備能夠測出多種腐敗產生的氣體，並且測出濃度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FFADCE-1C95-614D-A5D1-A16E7C20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83445"/>
            <a:ext cx="1440000" cy="144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DFB57F-7645-0B42-A79D-37FFA01F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48" y="3872644"/>
            <a:ext cx="1440000" cy="144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E7B3B9F-72CA-7A44-9813-F804BC35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2906"/>
            <a:ext cx="1440000" cy="144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4C289BD-EA9C-2546-87DB-31A6EB634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48" y="1798390"/>
            <a:ext cx="1440000" cy="1440000"/>
          </a:xfrm>
          <a:prstGeom prst="rect">
            <a:avLst/>
          </a:prstGeom>
        </p:spPr>
      </p:pic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2ABD4BF9-18AA-E14C-B474-3876E1B320D1}"/>
              </a:ext>
            </a:extLst>
          </p:cNvPr>
          <p:cNvSpPr txBox="1">
            <a:spLocks/>
          </p:cNvSpPr>
          <p:nvPr/>
        </p:nvSpPr>
        <p:spPr>
          <a:xfrm>
            <a:off x="7551902" y="1802906"/>
            <a:ext cx="3629903" cy="1440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該電子設備之靈敏度能高於人體嗅覺可察覺的程度，在人類鼻子無法感測到的濃度之下，即可發現該氣體並顯示濃度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53EEEA8A-E535-EF48-BE91-3202FE399C19}"/>
              </a:ext>
            </a:extLst>
          </p:cNvPr>
          <p:cNvSpPr txBox="1">
            <a:spLocks/>
          </p:cNvSpPr>
          <p:nvPr/>
        </p:nvSpPr>
        <p:spPr>
          <a:xfrm>
            <a:off x="2317157" y="3939473"/>
            <a:ext cx="3379464" cy="1440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透過前述腐敗產生氣體的濃度，訓練出一個判斷肉品腐敗的模型，並透過模型判斷狀態，且準確率能高過 </a:t>
            </a:r>
            <a:r>
              <a:rPr kumimoji="1" lang="en-US" altLang="zh-TW" sz="2000" dirty="0"/>
              <a:t>8 </a:t>
            </a:r>
            <a:r>
              <a:rPr kumimoji="1" lang="zh-TW" altLang="en-US" sz="2000" dirty="0"/>
              <a:t>成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9191F32D-32D7-9D42-86F1-E0788DD26231}"/>
              </a:ext>
            </a:extLst>
          </p:cNvPr>
          <p:cNvSpPr txBox="1">
            <a:spLocks/>
          </p:cNvSpPr>
          <p:nvPr/>
        </p:nvSpPr>
        <p:spPr>
          <a:xfrm>
            <a:off x="7644559" y="3883445"/>
            <a:ext cx="3379464" cy="14400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訓練出的判斷模型能夠與設計的硬體裝備整合，變成最終的測量裝置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308E921B-1DB6-C844-8E9D-169CAE5E1284}"/>
              </a:ext>
            </a:extLst>
          </p:cNvPr>
          <p:cNvSpPr/>
          <p:nvPr/>
        </p:nvSpPr>
        <p:spPr>
          <a:xfrm rot="5400000">
            <a:off x="464867" y="1453996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F7E19276-E84A-FB49-A08F-6E15B3D89365}"/>
              </a:ext>
            </a:extLst>
          </p:cNvPr>
          <p:cNvSpPr/>
          <p:nvPr/>
        </p:nvSpPr>
        <p:spPr>
          <a:xfrm rot="5400000">
            <a:off x="5941159" y="3588580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27CC0200-E151-3E47-8617-2D2E6A097E1B}"/>
              </a:ext>
            </a:extLst>
          </p:cNvPr>
          <p:cNvSpPr/>
          <p:nvPr/>
        </p:nvSpPr>
        <p:spPr>
          <a:xfrm rot="5400000">
            <a:off x="467800" y="3588580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8" name="直角三角形 37">
            <a:extLst>
              <a:ext uri="{FF2B5EF4-FFF2-40B4-BE49-F238E27FC236}">
                <a16:creationId xmlns:a16="http://schemas.microsoft.com/office/drawing/2014/main" id="{8D60C3A2-B804-D848-BAE7-988D55D64FFC}"/>
              </a:ext>
            </a:extLst>
          </p:cNvPr>
          <p:cNvSpPr/>
          <p:nvPr/>
        </p:nvSpPr>
        <p:spPr>
          <a:xfrm rot="5400000">
            <a:off x="5941160" y="1453996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8B03BF-E711-BF41-BBE1-1F1747776D75}"/>
              </a:ext>
            </a:extLst>
          </p:cNvPr>
          <p:cNvSpPr/>
          <p:nvPr/>
        </p:nvSpPr>
        <p:spPr>
          <a:xfrm>
            <a:off x="485400" y="1460483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1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7E79379-58C4-4140-9A2D-C9149593D67F}"/>
              </a:ext>
            </a:extLst>
          </p:cNvPr>
          <p:cNvSpPr/>
          <p:nvPr/>
        </p:nvSpPr>
        <p:spPr>
          <a:xfrm>
            <a:off x="5946737" y="1451605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2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04623E4-80FB-AA4C-BA2D-88BFFA781B24}"/>
              </a:ext>
            </a:extLst>
          </p:cNvPr>
          <p:cNvSpPr/>
          <p:nvPr/>
        </p:nvSpPr>
        <p:spPr>
          <a:xfrm>
            <a:off x="5946737" y="3595187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4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C979C6-85AF-5146-B982-0CD8B656411C}"/>
              </a:ext>
            </a:extLst>
          </p:cNvPr>
          <p:cNvSpPr/>
          <p:nvPr/>
        </p:nvSpPr>
        <p:spPr>
          <a:xfrm>
            <a:off x="485400" y="3592067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3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09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2830"/>
      </a:accent1>
      <a:accent2>
        <a:srgbClr val="393E45"/>
      </a:accent2>
      <a:accent3>
        <a:srgbClr val="00ADB4"/>
      </a:accent3>
      <a:accent4>
        <a:srgbClr val="EDEEED"/>
      </a:accent4>
      <a:accent5>
        <a:srgbClr val="000000"/>
      </a:accent5>
      <a:accent6>
        <a:srgbClr val="FEFFFF"/>
      </a:accent6>
      <a:hlink>
        <a:srgbClr val="91919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_2_專題競賽ppt" id="{AB2027EA-0324-7343-A3F8-27025BC198AF}" vid="{F5EEB434-F87B-854C-9E57-F4CA789C1AD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4093</TotalTime>
  <Words>808</Words>
  <Application>Microsoft Macintosh PowerPoint</Application>
  <PresentationFormat>寬螢幕</PresentationFormat>
  <Paragraphs>184</Paragraphs>
  <Slides>24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Calibri Light</vt:lpstr>
      <vt:lpstr>Noto Sans TC Black</vt:lpstr>
      <vt:lpstr>Noto Sans TC Medium</vt:lpstr>
      <vt:lpstr>Times New Roman</vt:lpstr>
      <vt:lpstr>Noto Sans TC</vt:lpstr>
      <vt:lpstr>Calibri</vt:lpstr>
      <vt:lpstr>Cambria Math</vt:lpstr>
      <vt:lpstr>Noto Sans CJK TC Black</vt:lpstr>
      <vt:lpstr>Arial</vt:lpstr>
      <vt:lpstr>Office 佈景主題</vt:lpstr>
      <vt:lpstr>肉類食品新鮮度監測系統</vt:lpstr>
      <vt:lpstr>PowerPoint 簡報</vt:lpstr>
      <vt:lpstr>研究動機</vt:lpstr>
      <vt:lpstr>PowerPoint 簡報</vt:lpstr>
      <vt:lpstr>研究動機｜腐敗判定</vt:lpstr>
      <vt:lpstr>研究動機｜腐敗判定</vt:lpstr>
      <vt:lpstr>PowerPoint 簡報</vt:lpstr>
      <vt:lpstr>研究方法</vt:lpstr>
      <vt:lpstr>PowerPoint 簡報</vt:lpstr>
      <vt:lpstr>決策樹</vt:lpstr>
      <vt:lpstr>PowerPoint 簡報</vt:lpstr>
      <vt:lpstr>數據紀錄</vt:lpstr>
      <vt:lpstr>數據紀錄</vt:lpstr>
      <vt:lpstr>PowerPoint 簡報</vt:lpstr>
      <vt:lpstr>PowerPoint 簡報</vt:lpstr>
      <vt:lpstr>PowerPoint 簡報</vt:lpstr>
      <vt:lpstr>PowerPoint 簡報</vt:lpstr>
      <vt:lpstr>研究結果</vt:lpstr>
      <vt:lpstr>決策樹</vt:lpstr>
      <vt:lpstr>決策樹</vt:lpstr>
      <vt:lpstr>PowerPoint 簡報</vt:lpstr>
      <vt:lpstr>未來期許與展望</vt:lpstr>
      <vt:lpstr>PowerPoint 簡報</vt:lpstr>
      <vt:lpstr>Thanks for  your listening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B073040008</dc:creator>
  <cp:lastModifiedBy>B073040008</cp:lastModifiedBy>
  <cp:revision>4</cp:revision>
  <dcterms:created xsi:type="dcterms:W3CDTF">2021-10-01T16:57:01Z</dcterms:created>
  <dcterms:modified xsi:type="dcterms:W3CDTF">2021-10-20T09:04:38Z</dcterms:modified>
</cp:coreProperties>
</file>